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3.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66" r:id="rId2"/>
    <p:sldId id="267" r:id="rId3"/>
    <p:sldId id="268" r:id="rId4"/>
    <p:sldId id="256" r:id="rId5"/>
    <p:sldId id="264" r:id="rId6"/>
    <p:sldId id="262" r:id="rId7"/>
    <p:sldId id="258" r:id="rId8"/>
    <p:sldId id="276" r:id="rId9"/>
    <p:sldId id="277" r:id="rId10"/>
    <p:sldId id="278" r:id="rId11"/>
    <p:sldId id="279" r:id="rId12"/>
    <p:sldId id="269" r:id="rId13"/>
    <p:sldId id="270" r:id="rId14"/>
    <p:sldId id="271" r:id="rId15"/>
    <p:sldId id="272" r:id="rId16"/>
    <p:sldId id="273" r:id="rId17"/>
    <p:sldId id="274" r:id="rId18"/>
    <p:sldId id="263" r:id="rId19"/>
    <p:sldId id="275" r:id="rId20"/>
    <p:sldId id="280" r:id="rId21"/>
    <p:sldId id="260" r:id="rId22"/>
    <p:sldId id="26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8B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21"/>
    <p:restoredTop sz="75233"/>
  </p:normalViewPr>
  <p:slideViewPr>
    <p:cSldViewPr snapToGrid="0" snapToObjects="1">
      <p:cViewPr varScale="1">
        <p:scale>
          <a:sx n="95" d="100"/>
          <a:sy n="95" d="100"/>
        </p:scale>
        <p:origin x="9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186E0-DA8A-7F45-81F5-1349FFCE4048}" type="datetimeFigureOut">
              <a:rPr lang="en-US" smtClean="0"/>
              <a:t>4/6/19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06B444-A2EF-D14D-B37C-AADCDA31B925}" type="slidenum">
              <a:rPr lang="en-US" smtClean="0"/>
              <a:t>‹#›</a:t>
            </a:fld>
            <a:endParaRPr lang="en-US"/>
          </a:p>
        </p:txBody>
      </p:sp>
    </p:spTree>
    <p:extLst>
      <p:ext uri="{BB962C8B-B14F-4D97-AF65-F5344CB8AC3E}">
        <p14:creationId xmlns:p14="http://schemas.microsoft.com/office/powerpoint/2010/main" val="3485844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eveloper.microsoft.com/en-us/office/dev-progra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06B444-A2EF-D14D-B37C-AADCDA31B925}" type="slidenum">
              <a:rPr lang="en-US" smtClean="0"/>
              <a:t>1</a:t>
            </a:fld>
            <a:endParaRPr lang="en-US"/>
          </a:p>
        </p:txBody>
      </p:sp>
    </p:spTree>
    <p:extLst>
      <p:ext uri="{BB962C8B-B14F-4D97-AF65-F5344CB8AC3E}">
        <p14:creationId xmlns:p14="http://schemas.microsoft.com/office/powerpoint/2010/main" val="3971638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latin typeface="Avenir Roman" panose="02000503020000020003" pitchFamily="2" charset="0"/>
              </a:rPr>
              <a:t>Did not support any server-side</a:t>
            </a:r>
          </a:p>
          <a:p>
            <a:pPr marL="628650" lvl="1" indent="-171450">
              <a:buFontTx/>
              <a:buChar char="-"/>
            </a:pPr>
            <a:endParaRPr lang="en-US" dirty="0">
              <a:latin typeface="Avenir Roman" panose="02000503020000020003" pitchFamily="2" charset="0"/>
            </a:endParaRPr>
          </a:p>
          <a:p>
            <a:pPr marL="628650" lvl="1" indent="-171450">
              <a:buFontTx/>
              <a:buChar char="-"/>
            </a:pPr>
            <a:r>
              <a:rPr lang="en-US" dirty="0">
                <a:latin typeface="Avenir Roman" panose="02000503020000020003" pitchFamily="2" charset="0"/>
              </a:rPr>
              <a:t>Provider hosted add-ins were hosted outside of SharePoint</a:t>
            </a:r>
          </a:p>
        </p:txBody>
      </p:sp>
      <p:sp>
        <p:nvSpPr>
          <p:cNvPr id="4" name="Slide Number Placeholder 3"/>
          <p:cNvSpPr>
            <a:spLocks noGrp="1"/>
          </p:cNvSpPr>
          <p:nvPr>
            <p:ph type="sldNum" sz="quarter" idx="5"/>
          </p:nvPr>
        </p:nvSpPr>
        <p:spPr/>
        <p:txBody>
          <a:bodyPr/>
          <a:lstStyle/>
          <a:p>
            <a:fld id="{9206B444-A2EF-D14D-B37C-AADCDA31B925}" type="slidenum">
              <a:rPr lang="en-US" smtClean="0"/>
              <a:t>11</a:t>
            </a:fld>
            <a:endParaRPr lang="en-US"/>
          </a:p>
        </p:txBody>
      </p:sp>
    </p:spTree>
    <p:extLst>
      <p:ext uri="{BB962C8B-B14F-4D97-AF65-F5344CB8AC3E}">
        <p14:creationId xmlns:p14="http://schemas.microsoft.com/office/powerpoint/2010/main" val="3213284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 Framework like all modern web frameworks runs on </a:t>
            </a:r>
            <a:r>
              <a:rPr lang="en-US" dirty="0" err="1"/>
              <a:t>NodeJs</a:t>
            </a:r>
            <a:r>
              <a:rPr lang="en-US" dirty="0"/>
              <a:t> (LTS)</a:t>
            </a:r>
          </a:p>
          <a:p>
            <a:pPr marL="171450" indent="-171450">
              <a:buFontTx/>
              <a:buChar char="-"/>
            </a:pPr>
            <a:r>
              <a:rPr lang="en-US" dirty="0"/>
              <a:t>And only NodeJS version 8 is supported.</a:t>
            </a:r>
          </a:p>
          <a:p>
            <a:pPr marL="171450" indent="-171450">
              <a:buFontTx/>
              <a:buChar char="-"/>
            </a:pPr>
            <a:endParaRPr lang="en-US" dirty="0"/>
          </a:p>
          <a:p>
            <a:pPr marL="171450" indent="-171450">
              <a:buFontTx/>
              <a:buChar char="-"/>
            </a:pPr>
            <a:r>
              <a:rPr lang="en-US" sz="1200" b="0" i="1" u="none" strike="noStrike" kern="1200" dirty="0">
                <a:solidFill>
                  <a:schemeClr val="tx1"/>
                </a:solidFill>
                <a:effectLst/>
                <a:latin typeface="+mn-lt"/>
                <a:ea typeface="+mn-ea"/>
                <a:cs typeface="+mn-cs"/>
              </a:rPr>
              <a:t>Node.js is an open-source, cross-platform JavaScript run-time environment for executing JavaScript code server-side. </a:t>
            </a:r>
            <a:endParaRPr lang="en-US" dirty="0"/>
          </a:p>
          <a:p>
            <a:pPr marL="171450" indent="-171450">
              <a:buFontTx/>
              <a:buChar char="-"/>
            </a:pPr>
            <a:r>
              <a:rPr lang="en-US" sz="1200" b="1" i="0" u="none" strike="noStrike" kern="1200" dirty="0">
                <a:solidFill>
                  <a:schemeClr val="tx1"/>
                </a:solidFill>
                <a:effectLst/>
                <a:latin typeface="+mn-lt"/>
                <a:ea typeface="+mn-ea"/>
                <a:cs typeface="+mn-cs"/>
              </a:rPr>
              <a:t>Node.js</a:t>
            </a:r>
            <a:r>
              <a:rPr lang="en-US" sz="1200" b="0" i="0" u="none" strike="noStrike" kern="1200" dirty="0">
                <a:solidFill>
                  <a:schemeClr val="tx1"/>
                </a:solidFill>
                <a:effectLst/>
                <a:latin typeface="+mn-lt"/>
                <a:ea typeface="+mn-ea"/>
                <a:cs typeface="+mn-cs"/>
              </a:rPr>
              <a:t> is a JavaScript runtime built on Chrome’s V8 JavaScript engine.</a:t>
            </a:r>
          </a:p>
          <a:p>
            <a:pPr marL="171450" indent="-171450">
              <a:buFontTx/>
              <a:buChar char="-"/>
            </a:pPr>
            <a:r>
              <a:rPr lang="en-US" sz="1200" b="0" i="0" u="none" strike="noStrike" kern="1200" dirty="0">
                <a:solidFill>
                  <a:schemeClr val="tx1"/>
                </a:solidFill>
                <a:effectLst/>
                <a:latin typeface="+mn-lt"/>
                <a:ea typeface="+mn-ea"/>
                <a:cs typeface="+mn-cs"/>
              </a:rPr>
              <a:t>Node.js uses an event-driven, non-blocking I/O model that makes it lightweight and efficient. </a:t>
            </a:r>
          </a:p>
          <a:p>
            <a:pPr marL="171450" indent="-171450">
              <a:buFontTx/>
              <a:buChar char="-"/>
            </a:pPr>
            <a:r>
              <a:rPr lang="en-US" sz="1200" b="1" i="0" u="none" strike="noStrike" kern="1200" dirty="0" err="1">
                <a:solidFill>
                  <a:schemeClr val="tx1"/>
                </a:solidFill>
                <a:effectLst/>
                <a:latin typeface="+mn-lt"/>
                <a:ea typeface="+mn-ea"/>
                <a:cs typeface="+mn-cs"/>
              </a:rPr>
              <a:t>npm</a:t>
            </a:r>
            <a:r>
              <a:rPr lang="en-US" sz="1200" b="0" i="0" u="none" strike="noStrike" kern="1200" dirty="0">
                <a:solidFill>
                  <a:schemeClr val="tx1"/>
                </a:solidFill>
                <a:effectLst/>
                <a:latin typeface="+mn-lt"/>
                <a:ea typeface="+mn-ea"/>
                <a:cs typeface="+mn-cs"/>
              </a:rPr>
              <a:t> is a Node package manager (equivalent of </a:t>
            </a:r>
            <a:r>
              <a:rPr lang="en-US" sz="1200" b="0" i="0" u="none" strike="noStrike" kern="1200" dirty="0" err="1">
                <a:solidFill>
                  <a:schemeClr val="tx1"/>
                </a:solidFill>
                <a:effectLst/>
                <a:latin typeface="+mn-lt"/>
                <a:ea typeface="+mn-ea"/>
                <a:cs typeface="+mn-cs"/>
              </a:rPr>
              <a:t>Nuget</a:t>
            </a:r>
            <a:r>
              <a:rPr lang="en-US" sz="1200" b="0" i="0" u="none" strike="noStrike" kern="1200" dirty="0">
                <a:solidFill>
                  <a:schemeClr val="tx1"/>
                </a:solidFill>
                <a:effectLst/>
                <a:latin typeface="+mn-lt"/>
                <a:ea typeface="+mn-ea"/>
                <a:cs typeface="+mn-cs"/>
              </a:rPr>
              <a:t>)</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206B444-A2EF-D14D-B37C-AADCDA31B925}" type="slidenum">
              <a:rPr lang="en-US" smtClean="0"/>
              <a:t>12</a:t>
            </a:fld>
            <a:endParaRPr lang="en-US"/>
          </a:p>
        </p:txBody>
      </p:sp>
    </p:spTree>
    <p:extLst>
      <p:ext uri="{BB962C8B-B14F-4D97-AF65-F5344CB8AC3E}">
        <p14:creationId xmlns:p14="http://schemas.microsoft.com/office/powerpoint/2010/main" val="151172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Yeoman</a:t>
            </a:r>
          </a:p>
          <a:p>
            <a:endParaRPr lang="en-US" dirty="0"/>
          </a:p>
          <a:p>
            <a:r>
              <a:rPr lang="en-US" dirty="0"/>
              <a:t>Yeoman is scaffolding/templating engine as the name implies, it generates initial project structure</a:t>
            </a:r>
          </a:p>
          <a:p>
            <a:pPr marL="171450" indent="-171450">
              <a:buFontTx/>
              <a:buChar char="-"/>
            </a:pPr>
            <a:r>
              <a:rPr lang="en-US" dirty="0"/>
              <a:t>It has a registry of templates</a:t>
            </a:r>
          </a:p>
          <a:p>
            <a:pPr marL="171450" indent="-171450">
              <a:buFontTx/>
              <a:buChar char="-"/>
            </a:pPr>
            <a:endParaRPr lang="en-US" dirty="0"/>
          </a:p>
          <a:p>
            <a:pPr marL="0" indent="0">
              <a:buFontTx/>
              <a:buNone/>
            </a:pPr>
            <a:r>
              <a:rPr lang="en-US" dirty="0"/>
              <a:t>Examples</a:t>
            </a:r>
          </a:p>
          <a:p>
            <a:pPr marL="171450" indent="-171450">
              <a:buFontTx/>
              <a:buChar char="-"/>
            </a:pPr>
            <a:r>
              <a:rPr lang="en-US" dirty="0" err="1"/>
              <a:t>npm</a:t>
            </a:r>
            <a:r>
              <a:rPr lang="en-US" dirty="0"/>
              <a:t> install –g </a:t>
            </a:r>
            <a:r>
              <a:rPr lang="en-US" dirty="0" err="1"/>
              <a:t>yo</a:t>
            </a:r>
            <a:r>
              <a:rPr lang="en-US" dirty="0"/>
              <a:t> generator-electron</a:t>
            </a:r>
          </a:p>
          <a:p>
            <a:pPr marL="171450" indent="-171450">
              <a:buFontTx/>
              <a:buChar char="-"/>
            </a:pPr>
            <a:r>
              <a:rPr lang="en-US" dirty="0" err="1"/>
              <a:t>yo</a:t>
            </a:r>
            <a:r>
              <a:rPr lang="en-US" dirty="0"/>
              <a:t> electron</a:t>
            </a:r>
          </a:p>
        </p:txBody>
      </p:sp>
      <p:sp>
        <p:nvSpPr>
          <p:cNvPr id="4" name="Slide Number Placeholder 3"/>
          <p:cNvSpPr>
            <a:spLocks noGrp="1"/>
          </p:cNvSpPr>
          <p:nvPr>
            <p:ph type="sldNum" sz="quarter" idx="5"/>
          </p:nvPr>
        </p:nvSpPr>
        <p:spPr/>
        <p:txBody>
          <a:bodyPr/>
          <a:lstStyle/>
          <a:p>
            <a:fld id="{9206B444-A2EF-D14D-B37C-AADCDA31B925}" type="slidenum">
              <a:rPr lang="en-US" smtClean="0"/>
              <a:t>13</a:t>
            </a:fld>
            <a:endParaRPr lang="en-US"/>
          </a:p>
        </p:txBody>
      </p:sp>
    </p:spTree>
    <p:extLst>
      <p:ext uri="{BB962C8B-B14F-4D97-AF65-F5344CB8AC3E}">
        <p14:creationId xmlns:p14="http://schemas.microsoft.com/office/powerpoint/2010/main" val="160892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Yeoman and Gulp</a:t>
            </a:r>
          </a:p>
          <a:p>
            <a:endParaRPr lang="en-US" dirty="0"/>
          </a:p>
          <a:p>
            <a:r>
              <a:rPr lang="en-US" dirty="0"/>
              <a:t>Yeoman is scaffolding/templating engine</a:t>
            </a:r>
          </a:p>
          <a:p>
            <a:r>
              <a:rPr lang="en-US" dirty="0"/>
              <a:t>- Initial project structure</a:t>
            </a:r>
          </a:p>
          <a:p>
            <a:r>
              <a:rPr lang="en-US" dirty="0"/>
              <a:t>- </a:t>
            </a:r>
          </a:p>
          <a:p>
            <a:endParaRPr lang="en-US" dirty="0"/>
          </a:p>
          <a:p>
            <a:r>
              <a:rPr lang="en-US" dirty="0"/>
              <a:t>Gulp</a:t>
            </a:r>
          </a:p>
          <a:p>
            <a:r>
              <a:rPr lang="en-US" dirty="0"/>
              <a:t>- Task runner (</a:t>
            </a:r>
            <a:r>
              <a:rPr lang="en-US" dirty="0" err="1"/>
              <a:t>MSBuild</a:t>
            </a:r>
            <a:r>
              <a:rPr lang="en-US" dirty="0"/>
              <a:t>)</a:t>
            </a:r>
          </a:p>
        </p:txBody>
      </p:sp>
      <p:sp>
        <p:nvSpPr>
          <p:cNvPr id="4" name="Slide Number Placeholder 3"/>
          <p:cNvSpPr>
            <a:spLocks noGrp="1"/>
          </p:cNvSpPr>
          <p:nvPr>
            <p:ph type="sldNum" sz="quarter" idx="5"/>
          </p:nvPr>
        </p:nvSpPr>
        <p:spPr/>
        <p:txBody>
          <a:bodyPr/>
          <a:lstStyle/>
          <a:p>
            <a:fld id="{9206B444-A2EF-D14D-B37C-AADCDA31B925}" type="slidenum">
              <a:rPr lang="en-US" smtClean="0"/>
              <a:t>14</a:t>
            </a:fld>
            <a:endParaRPr lang="en-US"/>
          </a:p>
        </p:txBody>
      </p:sp>
    </p:spTree>
    <p:extLst>
      <p:ext uri="{BB962C8B-B14F-4D97-AF65-F5344CB8AC3E}">
        <p14:creationId xmlns:p14="http://schemas.microsoft.com/office/powerpoint/2010/main" val="4020152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Webpack </a:t>
            </a:r>
          </a:p>
          <a:p>
            <a:endParaRPr lang="en-US" dirty="0"/>
          </a:p>
          <a:p>
            <a:r>
              <a:rPr lang="en-US" dirty="0" err="1"/>
              <a:t>SPFx</a:t>
            </a:r>
            <a:r>
              <a:rPr lang="en-US" dirty="0"/>
              <a:t> treats Webpack as a black-box. You don’t need to know the internals</a:t>
            </a:r>
          </a:p>
          <a:p>
            <a:endParaRPr lang="en-US" dirty="0"/>
          </a:p>
          <a:p>
            <a:pPr marL="171450" indent="-171450">
              <a:buFontTx/>
              <a:buChar char="-"/>
            </a:pPr>
            <a:r>
              <a:rPr lang="en-US" dirty="0"/>
              <a:t>Loads appropriate modules</a:t>
            </a:r>
          </a:p>
          <a:p>
            <a:pPr marL="171450" indent="-171450">
              <a:buFontTx/>
              <a:buChar char="-"/>
            </a:pPr>
            <a:r>
              <a:rPr lang="en-US" dirty="0"/>
              <a:t>Bundles modules</a:t>
            </a:r>
          </a:p>
          <a:p>
            <a:pPr marL="171450" indent="-171450">
              <a:buFontTx/>
              <a:buChar char="-"/>
            </a:pPr>
            <a:r>
              <a:rPr lang="en-US" dirty="0"/>
              <a:t>- </a:t>
            </a:r>
          </a:p>
        </p:txBody>
      </p:sp>
      <p:sp>
        <p:nvSpPr>
          <p:cNvPr id="4" name="Slide Number Placeholder 3"/>
          <p:cNvSpPr>
            <a:spLocks noGrp="1"/>
          </p:cNvSpPr>
          <p:nvPr>
            <p:ph type="sldNum" sz="quarter" idx="5"/>
          </p:nvPr>
        </p:nvSpPr>
        <p:spPr/>
        <p:txBody>
          <a:bodyPr/>
          <a:lstStyle/>
          <a:p>
            <a:fld id="{9206B444-A2EF-D14D-B37C-AADCDA31B925}" type="slidenum">
              <a:rPr lang="en-US" smtClean="0"/>
              <a:t>15</a:t>
            </a:fld>
            <a:endParaRPr lang="en-US"/>
          </a:p>
        </p:txBody>
      </p:sp>
    </p:spTree>
    <p:extLst>
      <p:ext uri="{BB962C8B-B14F-4D97-AF65-F5344CB8AC3E}">
        <p14:creationId xmlns:p14="http://schemas.microsoft.com/office/powerpoint/2010/main" val="156593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a:t>
            </a:r>
          </a:p>
          <a:p>
            <a:endParaRPr lang="en-US" dirty="0"/>
          </a:p>
          <a:p>
            <a:pPr marL="171450" indent="-171450">
              <a:buFontTx/>
              <a:buChar char="-"/>
            </a:pPr>
            <a:r>
              <a:rPr lang="en-US" dirty="0"/>
              <a:t>Lightweight and very fast, fluent and has plenty of extensions</a:t>
            </a:r>
          </a:p>
          <a:p>
            <a:pPr marL="171450" indent="-171450">
              <a:buFontTx/>
              <a:buChar char="-"/>
            </a:pPr>
            <a:r>
              <a:rPr lang="en-US" dirty="0"/>
              <a:t>There’s an active community</a:t>
            </a:r>
          </a:p>
          <a:p>
            <a:pPr marL="17145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Vim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Sublime 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206B444-A2EF-D14D-B37C-AADCDA31B925}" type="slidenum">
              <a:rPr lang="en-US" smtClean="0"/>
              <a:t>16</a:t>
            </a:fld>
            <a:endParaRPr lang="en-US"/>
          </a:p>
        </p:txBody>
      </p:sp>
    </p:spTree>
    <p:extLst>
      <p:ext uri="{BB962C8B-B14F-4D97-AF65-F5344CB8AC3E}">
        <p14:creationId xmlns:p14="http://schemas.microsoft.com/office/powerpoint/2010/main" val="696273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dirty="0">
                <a:latin typeface="Avenir Medium" panose="02000503020000020003" pitchFamily="2" charset="0"/>
              </a:rPr>
              <a:t>SharePoint Framework Generator</a:t>
            </a:r>
          </a:p>
          <a:p>
            <a:pPr marL="0" indent="0">
              <a:buFontTx/>
              <a:buNone/>
            </a:pPr>
            <a:endParaRPr lang="en-US" b="0" i="0" dirty="0">
              <a:latin typeface="Avenir Medium" panose="02000503020000020003" pitchFamily="2" charset="0"/>
            </a:endParaRPr>
          </a:p>
          <a:p>
            <a:pPr marL="0" indent="0">
              <a:buFontTx/>
              <a:buNone/>
            </a:pPr>
            <a:r>
              <a:rPr lang="en-US" b="0" i="0" dirty="0">
                <a:latin typeface="Avenir Medium" panose="02000503020000020003" pitchFamily="2" charset="0"/>
              </a:rPr>
              <a:t>Scaffold </a:t>
            </a:r>
            <a:r>
              <a:rPr lang="en-US" b="0" i="0" dirty="0" err="1">
                <a:latin typeface="Avenir Medium" panose="02000503020000020003" pitchFamily="2" charset="0"/>
              </a:rPr>
              <a:t>SPFx</a:t>
            </a:r>
            <a:r>
              <a:rPr lang="en-US" b="0" i="0" dirty="0">
                <a:latin typeface="Avenir Medium" panose="02000503020000020003" pitchFamily="2" charset="0"/>
              </a:rPr>
              <a:t> Project</a:t>
            </a:r>
          </a:p>
          <a:p>
            <a:pPr marL="0" indent="0">
              <a:buFontTx/>
              <a:buNone/>
            </a:pPr>
            <a:r>
              <a:rPr lang="en-US" b="0" i="0" dirty="0" err="1">
                <a:latin typeface="Avenir Medium" panose="02000503020000020003" pitchFamily="2" charset="0"/>
              </a:rPr>
              <a:t>yo</a:t>
            </a:r>
            <a:r>
              <a:rPr lang="en-US" b="0" i="0" dirty="0">
                <a:latin typeface="Avenir Medium" panose="02000503020000020003" pitchFamily="2" charset="0"/>
              </a:rPr>
              <a:t> @</a:t>
            </a:r>
            <a:r>
              <a:rPr lang="en-US" b="0" i="0" dirty="0" err="1">
                <a:latin typeface="Avenir Medium" panose="02000503020000020003" pitchFamily="2" charset="0"/>
              </a:rPr>
              <a:t>microsoft</a:t>
            </a:r>
            <a:r>
              <a:rPr lang="en-US" b="0" i="0" dirty="0">
                <a:latin typeface="Avenir Medium" panose="02000503020000020003" pitchFamily="2" charset="0"/>
              </a:rPr>
              <a:t>/generator-</a:t>
            </a:r>
            <a:r>
              <a:rPr lang="en-US" b="0" i="0" dirty="0" err="1">
                <a:latin typeface="Avenir Medium" panose="02000503020000020003" pitchFamily="2" charset="0"/>
              </a:rPr>
              <a:t>sharepoint</a:t>
            </a:r>
            <a:endParaRPr lang="en-US" b="0" i="0" dirty="0">
              <a:latin typeface="Avenir Medium" panose="02000503020000020003" pitchFamily="2" charset="0"/>
            </a:endParaRPr>
          </a:p>
          <a:p>
            <a:pPr marL="0" indent="0">
              <a:buFontTx/>
              <a:buNone/>
            </a:pPr>
            <a:endParaRPr lang="en-US" b="0" i="0" dirty="0">
              <a:latin typeface="Avenir Medium" panose="02000503020000020003" pitchFamily="2" charset="0"/>
            </a:endParaRPr>
          </a:p>
          <a:p>
            <a:pPr marL="0" indent="0">
              <a:buFontTx/>
              <a:buNone/>
            </a:pPr>
            <a:endParaRPr lang="en-US" b="0" i="0" dirty="0">
              <a:latin typeface="Avenir Medium" panose="02000503020000020003" pitchFamily="2" charset="0"/>
            </a:endParaRPr>
          </a:p>
        </p:txBody>
      </p:sp>
      <p:sp>
        <p:nvSpPr>
          <p:cNvPr id="4" name="Slide Number Placeholder 3"/>
          <p:cNvSpPr>
            <a:spLocks noGrp="1"/>
          </p:cNvSpPr>
          <p:nvPr>
            <p:ph type="sldNum" sz="quarter" idx="5"/>
          </p:nvPr>
        </p:nvSpPr>
        <p:spPr/>
        <p:txBody>
          <a:bodyPr/>
          <a:lstStyle/>
          <a:p>
            <a:fld id="{9206B444-A2EF-D14D-B37C-AADCDA31B925}" type="slidenum">
              <a:rPr lang="en-US" smtClean="0"/>
              <a:t>17</a:t>
            </a:fld>
            <a:endParaRPr lang="en-US"/>
          </a:p>
        </p:txBody>
      </p:sp>
    </p:spTree>
    <p:extLst>
      <p:ext uri="{BB962C8B-B14F-4D97-AF65-F5344CB8AC3E}">
        <p14:creationId xmlns:p14="http://schemas.microsoft.com/office/powerpoint/2010/main" val="153945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err="1"/>
              <a:t>yo</a:t>
            </a:r>
            <a:r>
              <a:rPr lang="en-US" dirty="0"/>
              <a:t> @</a:t>
            </a:r>
            <a:r>
              <a:rPr lang="en-US" dirty="0" err="1"/>
              <a:t>microsoft</a:t>
            </a:r>
            <a:r>
              <a:rPr lang="en-US" dirty="0"/>
              <a:t>/generator-</a:t>
            </a:r>
            <a:r>
              <a:rPr lang="en-US" dirty="0" err="1"/>
              <a:t>sharepoint</a:t>
            </a:r>
            <a:endParaRPr lang="en-US" dirty="0"/>
          </a:p>
          <a:p>
            <a:pPr marL="228600" indent="-228600">
              <a:buAutoNum type="arabicPeriod"/>
            </a:pPr>
            <a:endParaRPr lang="en-US" dirty="0"/>
          </a:p>
          <a:p>
            <a:pPr marL="228600" indent="-228600">
              <a:buAutoNum type="arabicPeriod"/>
            </a:pPr>
            <a:r>
              <a:rPr lang="en-US" dirty="0"/>
              <a:t>Tenant-scope Deployment</a:t>
            </a:r>
          </a:p>
          <a:p>
            <a:pPr marL="228600" indent="-228600">
              <a:buAutoNum type="arabicPeriod"/>
            </a:pPr>
            <a:endParaRPr lang="en-US" dirty="0"/>
          </a:p>
          <a:p>
            <a:pPr marL="228600" indent="-228600">
              <a:buAutoNum type="arabicPeriod"/>
            </a:pPr>
            <a:r>
              <a:rPr lang="en-US" dirty="0"/>
              <a:t>Available immediately in the Web Part Picker once deployed to the App Catalog </a:t>
            </a:r>
          </a:p>
        </p:txBody>
      </p:sp>
      <p:sp>
        <p:nvSpPr>
          <p:cNvPr id="4" name="Slide Number Placeholder 3"/>
          <p:cNvSpPr>
            <a:spLocks noGrp="1"/>
          </p:cNvSpPr>
          <p:nvPr>
            <p:ph type="sldNum" sz="quarter" idx="5"/>
          </p:nvPr>
        </p:nvSpPr>
        <p:spPr/>
        <p:txBody>
          <a:bodyPr/>
          <a:lstStyle/>
          <a:p>
            <a:fld id="{9206B444-A2EF-D14D-B37C-AADCDA31B925}" type="slidenum">
              <a:rPr lang="en-US" smtClean="0"/>
              <a:t>18</a:t>
            </a:fld>
            <a:endParaRPr lang="en-US"/>
          </a:p>
        </p:txBody>
      </p:sp>
    </p:spTree>
    <p:extLst>
      <p:ext uri="{BB962C8B-B14F-4D97-AF65-F5344CB8AC3E}">
        <p14:creationId xmlns:p14="http://schemas.microsoft.com/office/powerpoint/2010/main" val="3430882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t>
            </a:r>
            <a:r>
              <a:rPr lang="en-US" dirty="0" err="1"/>
              <a:t>PropertyPane</a:t>
            </a:r>
            <a:r>
              <a:rPr lang="en-US" dirty="0"/>
              <a:t> is made up of</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Page - </a:t>
            </a:r>
            <a:r>
              <a:rPr lang="en-US" sz="1200" b="0" i="0" u="none" strike="noStrike" kern="1200" dirty="0">
                <a:solidFill>
                  <a:schemeClr val="tx1"/>
                </a:solidFill>
                <a:effectLst/>
                <a:latin typeface="+mn-lt"/>
                <a:ea typeface="+mn-ea"/>
                <a:cs typeface="+mn-cs"/>
              </a:rPr>
              <a:t>Allows you to separate complex interactions and divide them across one or multiple pages. Pages has sub-metadata as Header and Groups.</a:t>
            </a:r>
            <a:endParaRPr lang="en-US" dirty="0"/>
          </a:p>
          <a:p>
            <a:r>
              <a:rPr lang="en-US" dirty="0"/>
              <a:t>-   Header - </a:t>
            </a:r>
            <a:r>
              <a:rPr lang="en-US" sz="1200" b="0" i="0" u="none" strike="noStrike" kern="1200" dirty="0">
                <a:solidFill>
                  <a:schemeClr val="tx1"/>
                </a:solidFill>
                <a:effectLst/>
                <a:latin typeface="+mn-lt"/>
                <a:ea typeface="+mn-ea"/>
                <a:cs typeface="+mn-cs"/>
              </a:rPr>
              <a:t>Defines the title of the property pane.</a:t>
            </a:r>
            <a:endParaRPr lang="en-US" dirty="0"/>
          </a:p>
          <a:p>
            <a:pPr marL="171450" indent="-171450">
              <a:buFontTx/>
              <a:buChar char="-"/>
            </a:pPr>
            <a:r>
              <a:rPr lang="en-US" dirty="0"/>
              <a:t>Groups - </a:t>
            </a:r>
            <a:r>
              <a:rPr lang="en-US" sz="1200" b="0" i="0" u="none" strike="noStrike" kern="1200" dirty="0">
                <a:solidFill>
                  <a:schemeClr val="tx1"/>
                </a:solidFill>
                <a:effectLst/>
                <a:latin typeface="+mn-lt"/>
                <a:ea typeface="+mn-ea"/>
                <a:cs typeface="+mn-cs"/>
              </a:rPr>
              <a:t>Groups together various property fields.</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SharePoint Framework has the helper class </a:t>
            </a:r>
            <a:r>
              <a:rPr lang="en-US" sz="1200" b="0" i="0" u="none" strike="noStrike" kern="1200" dirty="0" err="1">
                <a:solidFill>
                  <a:schemeClr val="tx1"/>
                </a:solidFill>
                <a:effectLst/>
                <a:latin typeface="+mn-lt"/>
                <a:ea typeface="+mn-ea"/>
                <a:cs typeface="+mn-cs"/>
              </a:rPr>
              <a:t>spHttpClient</a:t>
            </a:r>
            <a:r>
              <a:rPr lang="en-US" sz="1200" b="0" i="0" u="none" strike="noStrike" kern="1200" dirty="0">
                <a:solidFill>
                  <a:schemeClr val="tx1"/>
                </a:solidFill>
                <a:effectLst/>
                <a:latin typeface="+mn-lt"/>
                <a:ea typeface="+mn-ea"/>
                <a:cs typeface="+mn-cs"/>
              </a:rPr>
              <a:t>, which can be utilized to call REST API requests against SharePoint. We will use REST API: </a:t>
            </a:r>
            <a:r>
              <a:rPr lang="en-US" sz="1200" b="0" i="1" u="none" strike="noStrike" kern="1200" dirty="0">
                <a:solidFill>
                  <a:schemeClr val="tx1"/>
                </a:solidFill>
                <a:effectLst/>
                <a:latin typeface="+mn-lt"/>
                <a:ea typeface="+mn-ea"/>
                <a:cs typeface="+mn-cs"/>
              </a:rPr>
              <a:t>“/_</a:t>
            </a:r>
            <a:r>
              <a:rPr lang="en-US" sz="1200" b="0" i="1" u="none" strike="noStrike" kern="1200" dirty="0" err="1">
                <a:solidFill>
                  <a:schemeClr val="tx1"/>
                </a:solidFill>
                <a:effectLst/>
                <a:latin typeface="+mn-lt"/>
                <a:ea typeface="+mn-ea"/>
                <a:cs typeface="+mn-cs"/>
              </a:rPr>
              <a:t>api</a:t>
            </a:r>
            <a:r>
              <a:rPr lang="en-US" sz="1200" b="0" i="1" u="none" strike="noStrike" kern="1200" dirty="0">
                <a:solidFill>
                  <a:schemeClr val="tx1"/>
                </a:solidFill>
                <a:effectLst/>
                <a:latin typeface="+mn-lt"/>
                <a:ea typeface="+mn-ea"/>
                <a:cs typeface="+mn-cs"/>
              </a:rPr>
              <a:t>/web/lists/</a:t>
            </a:r>
            <a:r>
              <a:rPr lang="en-US" sz="1200" b="0" i="1" u="none" strike="noStrike" kern="1200" dirty="0" err="1">
                <a:solidFill>
                  <a:schemeClr val="tx1"/>
                </a:solidFill>
                <a:effectLst/>
                <a:latin typeface="+mn-lt"/>
                <a:ea typeface="+mn-ea"/>
                <a:cs typeface="+mn-cs"/>
              </a:rPr>
              <a:t>GetByTitle</a:t>
            </a:r>
            <a:r>
              <a:rPr lang="en-US" sz="1200" b="0" i="1" u="none" strike="noStrike" kern="1200" dirty="0">
                <a:solidFill>
                  <a:schemeClr val="tx1"/>
                </a:solidFill>
                <a:effectLst/>
                <a:latin typeface="+mn-lt"/>
                <a:ea typeface="+mn-ea"/>
                <a:cs typeface="+mn-cs"/>
              </a:rPr>
              <a:t>('</a:t>
            </a:r>
            <a:r>
              <a:rPr lang="en-US" sz="1200" b="0" i="1" u="none" strike="noStrike" kern="1200" dirty="0" err="1">
                <a:solidFill>
                  <a:schemeClr val="tx1"/>
                </a:solidFill>
                <a:effectLst/>
                <a:latin typeface="+mn-lt"/>
                <a:ea typeface="+mn-ea"/>
                <a:cs typeface="+mn-cs"/>
              </a:rPr>
              <a:t>EmployeeList</a:t>
            </a:r>
            <a:r>
              <a:rPr lang="en-US" sz="1200" b="0" i="1" u="none" strike="noStrike" kern="1200" dirty="0">
                <a:solidFill>
                  <a:schemeClr val="tx1"/>
                </a:solidFill>
                <a:effectLst/>
                <a:latin typeface="+mn-lt"/>
                <a:ea typeface="+mn-ea"/>
                <a:cs typeface="+mn-cs"/>
              </a:rPr>
              <a:t>')/Items</a:t>
            </a:r>
            <a:r>
              <a:rPr lang="en-US" sz="1200" b="0" i="0" u="none" strike="noStrike" kern="1200" dirty="0">
                <a:solidFill>
                  <a:schemeClr val="tx1"/>
                </a:solidFill>
                <a:effectLst/>
                <a:latin typeface="+mn-lt"/>
                <a:ea typeface="+mn-ea"/>
                <a:cs typeface="+mn-cs"/>
              </a:rPr>
              <a:t>” to get the list items from SharePoint List.</a:t>
            </a:r>
            <a:endParaRPr lang="en-US" dirty="0"/>
          </a:p>
        </p:txBody>
      </p:sp>
      <p:sp>
        <p:nvSpPr>
          <p:cNvPr id="4" name="Slide Number Placeholder 3"/>
          <p:cNvSpPr>
            <a:spLocks noGrp="1"/>
          </p:cNvSpPr>
          <p:nvPr>
            <p:ph type="sldNum" sz="quarter" idx="5"/>
          </p:nvPr>
        </p:nvSpPr>
        <p:spPr/>
        <p:txBody>
          <a:bodyPr/>
          <a:lstStyle/>
          <a:p>
            <a:fld id="{9206B444-A2EF-D14D-B37C-AADCDA31B925}" type="slidenum">
              <a:rPr lang="en-US" smtClean="0"/>
              <a:t>19</a:t>
            </a:fld>
            <a:endParaRPr lang="en-US"/>
          </a:p>
        </p:txBody>
      </p:sp>
    </p:spTree>
    <p:extLst>
      <p:ext uri="{BB962C8B-B14F-4D97-AF65-F5344CB8AC3E}">
        <p14:creationId xmlns:p14="http://schemas.microsoft.com/office/powerpoint/2010/main" val="2501567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t>
            </a:r>
            <a:r>
              <a:rPr lang="en-US" dirty="0" err="1"/>
              <a:t>PropertyPane</a:t>
            </a:r>
            <a:r>
              <a:rPr lang="en-US" dirty="0"/>
              <a:t> is made up of</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Page - </a:t>
            </a:r>
            <a:r>
              <a:rPr lang="en-US" sz="1200" b="0" i="0" u="none" strike="noStrike" kern="1200" dirty="0">
                <a:solidFill>
                  <a:schemeClr val="tx1"/>
                </a:solidFill>
                <a:effectLst/>
                <a:latin typeface="+mn-lt"/>
                <a:ea typeface="+mn-ea"/>
                <a:cs typeface="+mn-cs"/>
              </a:rPr>
              <a:t>Allows you to separate complex interactions and divide them across one or multiple pages. Pages has sub-metadata as Header and Groups.</a:t>
            </a:r>
            <a:endParaRPr lang="en-US" dirty="0"/>
          </a:p>
          <a:p>
            <a:r>
              <a:rPr lang="en-US" dirty="0"/>
              <a:t>-   Header - </a:t>
            </a:r>
            <a:r>
              <a:rPr lang="en-US" sz="1200" b="0" i="0" u="none" strike="noStrike" kern="1200" dirty="0">
                <a:solidFill>
                  <a:schemeClr val="tx1"/>
                </a:solidFill>
                <a:effectLst/>
                <a:latin typeface="+mn-lt"/>
                <a:ea typeface="+mn-ea"/>
                <a:cs typeface="+mn-cs"/>
              </a:rPr>
              <a:t>Defines the title of the property pane.</a:t>
            </a:r>
            <a:endParaRPr lang="en-US" dirty="0"/>
          </a:p>
          <a:p>
            <a:pPr marL="171450" indent="-171450">
              <a:buFontTx/>
              <a:buChar char="-"/>
            </a:pPr>
            <a:r>
              <a:rPr lang="en-US" dirty="0"/>
              <a:t>Groups - </a:t>
            </a:r>
            <a:r>
              <a:rPr lang="en-US" sz="1200" b="0" i="0" u="none" strike="noStrike" kern="1200" dirty="0">
                <a:solidFill>
                  <a:schemeClr val="tx1"/>
                </a:solidFill>
                <a:effectLst/>
                <a:latin typeface="+mn-lt"/>
                <a:ea typeface="+mn-ea"/>
                <a:cs typeface="+mn-cs"/>
              </a:rPr>
              <a:t>Groups together various property fields.</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SharePoint Framework has the helper class </a:t>
            </a:r>
            <a:r>
              <a:rPr lang="en-US" sz="1200" b="0" i="0" u="none" strike="noStrike" kern="1200" dirty="0" err="1">
                <a:solidFill>
                  <a:schemeClr val="tx1"/>
                </a:solidFill>
                <a:effectLst/>
                <a:latin typeface="+mn-lt"/>
                <a:ea typeface="+mn-ea"/>
                <a:cs typeface="+mn-cs"/>
              </a:rPr>
              <a:t>spHttpClient</a:t>
            </a:r>
            <a:r>
              <a:rPr lang="en-US" sz="1200" b="0" i="0" u="none" strike="noStrike" kern="1200" dirty="0">
                <a:solidFill>
                  <a:schemeClr val="tx1"/>
                </a:solidFill>
                <a:effectLst/>
                <a:latin typeface="+mn-lt"/>
                <a:ea typeface="+mn-ea"/>
                <a:cs typeface="+mn-cs"/>
              </a:rPr>
              <a:t>, which can be utilized to call REST API requests against SharePoint. We will use REST API: </a:t>
            </a:r>
            <a:r>
              <a:rPr lang="en-US" sz="1200" b="0" i="1" u="none" strike="noStrike" kern="1200" dirty="0">
                <a:solidFill>
                  <a:schemeClr val="tx1"/>
                </a:solidFill>
                <a:effectLst/>
                <a:latin typeface="+mn-lt"/>
                <a:ea typeface="+mn-ea"/>
                <a:cs typeface="+mn-cs"/>
              </a:rPr>
              <a:t>“/_</a:t>
            </a:r>
            <a:r>
              <a:rPr lang="en-US" sz="1200" b="0" i="1" u="none" strike="noStrike" kern="1200" dirty="0" err="1">
                <a:solidFill>
                  <a:schemeClr val="tx1"/>
                </a:solidFill>
                <a:effectLst/>
                <a:latin typeface="+mn-lt"/>
                <a:ea typeface="+mn-ea"/>
                <a:cs typeface="+mn-cs"/>
              </a:rPr>
              <a:t>api</a:t>
            </a:r>
            <a:r>
              <a:rPr lang="en-US" sz="1200" b="0" i="1" u="none" strike="noStrike" kern="1200" dirty="0">
                <a:solidFill>
                  <a:schemeClr val="tx1"/>
                </a:solidFill>
                <a:effectLst/>
                <a:latin typeface="+mn-lt"/>
                <a:ea typeface="+mn-ea"/>
                <a:cs typeface="+mn-cs"/>
              </a:rPr>
              <a:t>/web/lists/</a:t>
            </a:r>
            <a:r>
              <a:rPr lang="en-US" sz="1200" b="0" i="1" u="none" strike="noStrike" kern="1200" dirty="0" err="1">
                <a:solidFill>
                  <a:schemeClr val="tx1"/>
                </a:solidFill>
                <a:effectLst/>
                <a:latin typeface="+mn-lt"/>
                <a:ea typeface="+mn-ea"/>
                <a:cs typeface="+mn-cs"/>
              </a:rPr>
              <a:t>GetByTitle</a:t>
            </a:r>
            <a:r>
              <a:rPr lang="en-US" sz="1200" b="0" i="1" u="none" strike="noStrike" kern="1200" dirty="0">
                <a:solidFill>
                  <a:schemeClr val="tx1"/>
                </a:solidFill>
                <a:effectLst/>
                <a:latin typeface="+mn-lt"/>
                <a:ea typeface="+mn-ea"/>
                <a:cs typeface="+mn-cs"/>
              </a:rPr>
              <a:t>('</a:t>
            </a:r>
            <a:r>
              <a:rPr lang="en-US" sz="1200" b="0" i="1" u="none" strike="noStrike" kern="1200" dirty="0" err="1">
                <a:solidFill>
                  <a:schemeClr val="tx1"/>
                </a:solidFill>
                <a:effectLst/>
                <a:latin typeface="+mn-lt"/>
                <a:ea typeface="+mn-ea"/>
                <a:cs typeface="+mn-cs"/>
              </a:rPr>
              <a:t>EmployeeList</a:t>
            </a:r>
            <a:r>
              <a:rPr lang="en-US" sz="1200" b="0" i="1" u="none" strike="noStrike" kern="1200" dirty="0">
                <a:solidFill>
                  <a:schemeClr val="tx1"/>
                </a:solidFill>
                <a:effectLst/>
                <a:latin typeface="+mn-lt"/>
                <a:ea typeface="+mn-ea"/>
                <a:cs typeface="+mn-cs"/>
              </a:rPr>
              <a:t>')/Items</a:t>
            </a:r>
            <a:r>
              <a:rPr lang="en-US" sz="1200" b="0" i="0" u="none" strike="noStrike" kern="1200" dirty="0">
                <a:solidFill>
                  <a:schemeClr val="tx1"/>
                </a:solidFill>
                <a:effectLst/>
                <a:latin typeface="+mn-lt"/>
                <a:ea typeface="+mn-ea"/>
                <a:cs typeface="+mn-cs"/>
              </a:rPr>
              <a:t>” to get the list items from SharePoint List.</a:t>
            </a:r>
            <a:endParaRPr lang="en-US" dirty="0"/>
          </a:p>
        </p:txBody>
      </p:sp>
      <p:sp>
        <p:nvSpPr>
          <p:cNvPr id="4" name="Slide Number Placeholder 3"/>
          <p:cNvSpPr>
            <a:spLocks noGrp="1"/>
          </p:cNvSpPr>
          <p:nvPr>
            <p:ph type="sldNum" sz="quarter" idx="5"/>
          </p:nvPr>
        </p:nvSpPr>
        <p:spPr/>
        <p:txBody>
          <a:bodyPr/>
          <a:lstStyle/>
          <a:p>
            <a:fld id="{9206B444-A2EF-D14D-B37C-AADCDA31B925}" type="slidenum">
              <a:rPr lang="en-US" smtClean="0"/>
              <a:t>20</a:t>
            </a:fld>
            <a:endParaRPr lang="en-US"/>
          </a:p>
        </p:txBody>
      </p:sp>
    </p:spTree>
    <p:extLst>
      <p:ext uri="{BB962C8B-B14F-4D97-AF65-F5344CB8AC3E}">
        <p14:creationId xmlns:p14="http://schemas.microsoft.com/office/powerpoint/2010/main" val="3360586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06B444-A2EF-D14D-B37C-AADCDA31B925}" type="slidenum">
              <a:rPr lang="en-US" smtClean="0"/>
              <a:t>2</a:t>
            </a:fld>
            <a:endParaRPr lang="en-US"/>
          </a:p>
        </p:txBody>
      </p:sp>
    </p:spTree>
    <p:extLst>
      <p:ext uri="{BB962C8B-B14F-4D97-AF65-F5344CB8AC3E}">
        <p14:creationId xmlns:p14="http://schemas.microsoft.com/office/powerpoint/2010/main" val="747599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way of getting a ”Free” tenant is by subscribing to the Office Developer program</a:t>
            </a:r>
          </a:p>
          <a:p>
            <a:r>
              <a:rPr lang="en-US" dirty="0"/>
              <a:t>- This program allows you 12 month access to Office 365   </a:t>
            </a:r>
            <a:r>
              <a:rPr lang="en-US" dirty="0">
                <a:hlinkClick r:id="rId3"/>
              </a:rPr>
              <a:t>https://developer.microsoft.com/en-us/office/dev-program</a:t>
            </a:r>
            <a:endParaRPr lang="en-US" dirty="0"/>
          </a:p>
        </p:txBody>
      </p:sp>
      <p:sp>
        <p:nvSpPr>
          <p:cNvPr id="4" name="Slide Number Placeholder 3"/>
          <p:cNvSpPr>
            <a:spLocks noGrp="1"/>
          </p:cNvSpPr>
          <p:nvPr>
            <p:ph type="sldNum" sz="quarter" idx="5"/>
          </p:nvPr>
        </p:nvSpPr>
        <p:spPr/>
        <p:txBody>
          <a:bodyPr/>
          <a:lstStyle/>
          <a:p>
            <a:fld id="{9206B444-A2EF-D14D-B37C-AADCDA31B925}" type="slidenum">
              <a:rPr lang="en-US" smtClean="0"/>
              <a:t>21</a:t>
            </a:fld>
            <a:endParaRPr lang="en-US"/>
          </a:p>
        </p:txBody>
      </p:sp>
    </p:spTree>
    <p:extLst>
      <p:ext uri="{BB962C8B-B14F-4D97-AF65-F5344CB8AC3E}">
        <p14:creationId xmlns:p14="http://schemas.microsoft.com/office/powerpoint/2010/main" val="900702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Tenant-scope Deployment</a:t>
            </a:r>
          </a:p>
          <a:p>
            <a:pPr marL="228600" indent="-228600">
              <a:buAutoNum type="arabicPeriod"/>
            </a:pPr>
            <a:endParaRPr lang="en-US" dirty="0"/>
          </a:p>
          <a:p>
            <a:pPr marL="228600" indent="-228600">
              <a:buAutoNum type="arabicPeriod"/>
            </a:pPr>
            <a:r>
              <a:rPr lang="en-US" dirty="0"/>
              <a:t>Available immediately in the Web Part Picker once deployed to the App Catalog </a:t>
            </a:r>
          </a:p>
        </p:txBody>
      </p:sp>
      <p:sp>
        <p:nvSpPr>
          <p:cNvPr id="4" name="Slide Number Placeholder 3"/>
          <p:cNvSpPr>
            <a:spLocks noGrp="1"/>
          </p:cNvSpPr>
          <p:nvPr>
            <p:ph type="sldNum" sz="quarter" idx="5"/>
          </p:nvPr>
        </p:nvSpPr>
        <p:spPr/>
        <p:txBody>
          <a:bodyPr/>
          <a:lstStyle/>
          <a:p>
            <a:fld id="{9206B444-A2EF-D14D-B37C-AADCDA31B925}" type="slidenum">
              <a:rPr lang="en-US" smtClean="0"/>
              <a:t>22</a:t>
            </a:fld>
            <a:endParaRPr lang="en-US"/>
          </a:p>
        </p:txBody>
      </p:sp>
    </p:spTree>
    <p:extLst>
      <p:ext uri="{BB962C8B-B14F-4D97-AF65-F5344CB8AC3E}">
        <p14:creationId xmlns:p14="http://schemas.microsoft.com/office/powerpoint/2010/main" val="2129001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06B444-A2EF-D14D-B37C-AADCDA31B925}" type="slidenum">
              <a:rPr lang="en-US" smtClean="0"/>
              <a:t>4</a:t>
            </a:fld>
            <a:endParaRPr lang="en-US"/>
          </a:p>
        </p:txBody>
      </p:sp>
    </p:spTree>
    <p:extLst>
      <p:ext uri="{BB962C8B-B14F-4D97-AF65-F5344CB8AC3E}">
        <p14:creationId xmlns:p14="http://schemas.microsoft.com/office/powerpoint/2010/main" val="3240083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06B444-A2EF-D14D-B37C-AADCDA31B925}" type="slidenum">
              <a:rPr lang="en-US" smtClean="0"/>
              <a:t>5</a:t>
            </a:fld>
            <a:endParaRPr lang="en-US"/>
          </a:p>
        </p:txBody>
      </p:sp>
    </p:spTree>
    <p:extLst>
      <p:ext uri="{BB962C8B-B14F-4D97-AF65-F5344CB8AC3E}">
        <p14:creationId xmlns:p14="http://schemas.microsoft.com/office/powerpoint/2010/main" val="63144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SharePoint has evolved a lot over the years, which has caused a fair amount of confusion. SharePoint Framework is the latest iteration of the Office developer story that offers modern client side development methodologies (node, typescript, etc.) applied to SharePoint and Office 365 development.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SharePoint Framework (</a:t>
            </a:r>
            <a:r>
              <a:rPr lang="en-US" sz="1200" b="0" i="0" u="none" strike="noStrike" kern="1200" dirty="0" err="1">
                <a:solidFill>
                  <a:schemeClr val="tx1"/>
                </a:solidFill>
                <a:effectLst/>
                <a:latin typeface="+mn-lt"/>
                <a:ea typeface="+mn-ea"/>
                <a:cs typeface="+mn-cs"/>
              </a:rPr>
              <a:t>SPFx</a:t>
            </a:r>
            <a:r>
              <a:rPr lang="en-US" sz="1200" b="0" i="0" u="none" strike="noStrike" kern="1200" dirty="0">
                <a:solidFill>
                  <a:schemeClr val="tx1"/>
                </a:solidFill>
                <a:effectLst/>
                <a:latin typeface="+mn-lt"/>
                <a:ea typeface="+mn-ea"/>
                <a:cs typeface="+mn-cs"/>
              </a:rPr>
              <a:t>) is a page and web part model that provides full support for client-side SharePoint development, easy integration with SharePoint data, and support for open source tooling. </a:t>
            </a:r>
            <a:r>
              <a:rPr lang="en-US" sz="1200" b="0" i="0" u="none" strike="noStrike" kern="1200">
                <a:solidFill>
                  <a:schemeClr val="tx1"/>
                </a:solidFill>
                <a:effectLst/>
                <a:latin typeface="+mn-lt"/>
                <a:ea typeface="+mn-ea"/>
                <a:cs typeface="+mn-cs"/>
              </a:rPr>
              <a:t>With the SharePoint Framework, you can use modern web technologies and tools in your preferred development environment to build productive experiences and apps that are responsive and mobile-ready from day one. </a:t>
            </a:r>
            <a:endParaRPr lang="en-US" dirty="0"/>
          </a:p>
        </p:txBody>
      </p:sp>
      <p:sp>
        <p:nvSpPr>
          <p:cNvPr id="4" name="Slide Number Placeholder 3"/>
          <p:cNvSpPr>
            <a:spLocks noGrp="1"/>
          </p:cNvSpPr>
          <p:nvPr>
            <p:ph type="sldNum" sz="quarter" idx="5"/>
          </p:nvPr>
        </p:nvSpPr>
        <p:spPr/>
        <p:txBody>
          <a:bodyPr/>
          <a:lstStyle/>
          <a:p>
            <a:fld id="{9206B444-A2EF-D14D-B37C-AADCDA31B925}" type="slidenum">
              <a:rPr lang="en-US" smtClean="0"/>
              <a:t>6</a:t>
            </a:fld>
            <a:endParaRPr lang="en-US"/>
          </a:p>
        </p:txBody>
      </p:sp>
    </p:spTree>
    <p:extLst>
      <p:ext uri="{BB962C8B-B14F-4D97-AF65-F5344CB8AC3E}">
        <p14:creationId xmlns:p14="http://schemas.microsoft.com/office/powerpoint/2010/main" val="1001337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 Portal Server</a:t>
            </a:r>
          </a:p>
          <a:p>
            <a:r>
              <a:rPr lang="en-US" dirty="0"/>
              <a:t>- Based on SharePoint Team Services</a:t>
            </a:r>
          </a:p>
        </p:txBody>
      </p:sp>
      <p:sp>
        <p:nvSpPr>
          <p:cNvPr id="4" name="Slide Number Placeholder 3"/>
          <p:cNvSpPr>
            <a:spLocks noGrp="1"/>
          </p:cNvSpPr>
          <p:nvPr>
            <p:ph type="sldNum" sz="quarter" idx="5"/>
          </p:nvPr>
        </p:nvSpPr>
        <p:spPr/>
        <p:txBody>
          <a:bodyPr/>
          <a:lstStyle/>
          <a:p>
            <a:fld id="{9206B444-A2EF-D14D-B37C-AADCDA31B925}" type="slidenum">
              <a:rPr lang="en-US" smtClean="0"/>
              <a:t>7</a:t>
            </a:fld>
            <a:endParaRPr lang="en-US"/>
          </a:p>
        </p:txBody>
      </p:sp>
    </p:spTree>
    <p:extLst>
      <p:ext uri="{BB962C8B-B14F-4D97-AF65-F5344CB8AC3E}">
        <p14:creationId xmlns:p14="http://schemas.microsoft.com/office/powerpoint/2010/main" val="2074025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Customization could do anything on the server</a:t>
            </a:r>
          </a:p>
          <a:p>
            <a:r>
              <a:rPr lang="en-US" dirty="0"/>
              <a:t>- Customizations also ran in the same process as the SharePoint which implied if anything went wrong the entire server crashed</a:t>
            </a:r>
          </a:p>
        </p:txBody>
      </p:sp>
      <p:sp>
        <p:nvSpPr>
          <p:cNvPr id="4" name="Slide Number Placeholder 3"/>
          <p:cNvSpPr>
            <a:spLocks noGrp="1"/>
          </p:cNvSpPr>
          <p:nvPr>
            <p:ph type="sldNum" sz="quarter" idx="5"/>
          </p:nvPr>
        </p:nvSpPr>
        <p:spPr/>
        <p:txBody>
          <a:bodyPr/>
          <a:lstStyle/>
          <a:p>
            <a:fld id="{9206B444-A2EF-D14D-B37C-AADCDA31B925}" type="slidenum">
              <a:rPr lang="en-US" smtClean="0"/>
              <a:t>8</a:t>
            </a:fld>
            <a:endParaRPr lang="en-US"/>
          </a:p>
        </p:txBody>
      </p:sp>
    </p:spTree>
    <p:extLst>
      <p:ext uri="{BB962C8B-B14F-4D97-AF65-F5344CB8AC3E}">
        <p14:creationId xmlns:p14="http://schemas.microsoft.com/office/powerpoint/2010/main" val="1683270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latin typeface="Avenir Roman" panose="02000503020000020003" pitchFamily="2" charset="0"/>
              </a:rPr>
              <a:t>Two new features were introduced that triggered a wave of SharePoint development and Extensibility</a:t>
            </a:r>
          </a:p>
          <a:p>
            <a:pPr marL="628650" lvl="1" indent="-171450">
              <a:buFontTx/>
              <a:buChar char="-"/>
            </a:pPr>
            <a:r>
              <a:rPr lang="en-US" dirty="0">
                <a:latin typeface="Avenir Roman" panose="02000503020000020003" pitchFamily="2" charset="0"/>
              </a:rPr>
              <a:t>A new plugin model called “Features” allowed customizations to lists / libraries</a:t>
            </a:r>
          </a:p>
          <a:p>
            <a:pPr marL="628650" lvl="1" indent="-171450">
              <a:buFontTx/>
              <a:buChar char="-"/>
            </a:pPr>
            <a:r>
              <a:rPr lang="en-US" dirty="0">
                <a:latin typeface="Avenir Roman" panose="02000503020000020003" pitchFamily="2" charset="0"/>
              </a:rPr>
              <a:t>Solutions allowed packaging of Features and deployed to the server (WSP)</a:t>
            </a:r>
          </a:p>
          <a:p>
            <a:pPr marL="628650" lvl="1" indent="-171450">
              <a:buFontTx/>
              <a:buChar char="-"/>
            </a:pPr>
            <a:endParaRPr lang="en-US" dirty="0">
              <a:latin typeface="Avenir Roman" panose="02000503020000020003" pitchFamily="2" charset="0"/>
            </a:endParaRPr>
          </a:p>
          <a:p>
            <a:pPr marL="171450" lvl="0" indent="-171450">
              <a:buFontTx/>
              <a:buChar char="-"/>
            </a:pPr>
            <a:r>
              <a:rPr lang="en-US" dirty="0">
                <a:latin typeface="Avenir Roman" panose="02000503020000020003" pitchFamily="2" charset="0"/>
              </a:rPr>
              <a:t>Around this time, every company was hosting its own SharePoint Deployment and it was not a trivial task and as such companies started looking for SharePoint hosting options and Microsoft naturally responded to some of it’s larger customers. It was not cost-effective so the started looking at multi-tenant hosting options.</a:t>
            </a:r>
          </a:p>
          <a:p>
            <a:pPr marL="171450" lvl="0" indent="-171450">
              <a:buFontTx/>
              <a:buChar char="-"/>
            </a:pPr>
            <a:r>
              <a:rPr lang="en-US" dirty="0">
                <a:latin typeface="Avenir Roman" panose="02000503020000020003" pitchFamily="2" charset="0"/>
              </a:rPr>
              <a:t>Multi-tenant refers to using the same SP deployment to host two or more customers</a:t>
            </a:r>
          </a:p>
          <a:p>
            <a:pPr marL="171450" lvl="0" indent="-171450">
              <a:buFontTx/>
              <a:buChar char="-"/>
            </a:pPr>
            <a:r>
              <a:rPr lang="en-US" dirty="0">
                <a:latin typeface="Avenir Roman" panose="02000503020000020003" pitchFamily="2" charset="0"/>
              </a:rPr>
              <a:t>The way customizations were being developed posed a problem</a:t>
            </a:r>
          </a:p>
        </p:txBody>
      </p:sp>
      <p:sp>
        <p:nvSpPr>
          <p:cNvPr id="4" name="Slide Number Placeholder 3"/>
          <p:cNvSpPr>
            <a:spLocks noGrp="1"/>
          </p:cNvSpPr>
          <p:nvPr>
            <p:ph type="sldNum" sz="quarter" idx="5"/>
          </p:nvPr>
        </p:nvSpPr>
        <p:spPr/>
        <p:txBody>
          <a:bodyPr/>
          <a:lstStyle/>
          <a:p>
            <a:fld id="{9206B444-A2EF-D14D-B37C-AADCDA31B925}" type="slidenum">
              <a:rPr lang="en-US" smtClean="0"/>
              <a:t>9</a:t>
            </a:fld>
            <a:endParaRPr lang="en-US"/>
          </a:p>
        </p:txBody>
      </p:sp>
    </p:spTree>
    <p:extLst>
      <p:ext uri="{BB962C8B-B14F-4D97-AF65-F5344CB8AC3E}">
        <p14:creationId xmlns:p14="http://schemas.microsoft.com/office/powerpoint/2010/main" val="980190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latin typeface="Avenir Roman" panose="02000503020000020003" pitchFamily="2" charset="0"/>
              </a:rPr>
              <a:t>Introduced a lot of multi-tenant capabilities to SharePoint and it was around that time that Microsoft started offering the beginnings of Office 365 (SharePoint Online) at the time it was called Business Productivity Online Services</a:t>
            </a:r>
          </a:p>
          <a:p>
            <a:pPr lvl="1"/>
            <a:endParaRPr lang="en-US" dirty="0">
              <a:latin typeface="Avenir Roman" panose="02000503020000020003" pitchFamily="2" charset="0"/>
            </a:endParaRPr>
          </a:p>
          <a:p>
            <a:pPr marL="628650" lvl="1" indent="-171450">
              <a:buFontTx/>
              <a:buChar char="-"/>
            </a:pPr>
            <a:r>
              <a:rPr lang="en-US" dirty="0">
                <a:latin typeface="Avenir Roman" panose="02000503020000020003" pitchFamily="2" charset="0"/>
              </a:rPr>
              <a:t>Sandbox Solutions protected the core SharePoint process</a:t>
            </a:r>
          </a:p>
          <a:p>
            <a:pPr marL="628650" lvl="1" indent="-171450">
              <a:buFontTx/>
              <a:buChar char="-"/>
            </a:pPr>
            <a:r>
              <a:rPr lang="en-US" dirty="0">
                <a:latin typeface="Avenir Roman" panose="02000503020000020003" pitchFamily="2" charset="0"/>
              </a:rPr>
              <a:t>Sandbox solutions were too limiting to the point that developers reverted back to Farm Solutions</a:t>
            </a:r>
          </a:p>
          <a:p>
            <a:pPr marL="628650" lvl="1" indent="-171450">
              <a:buFontTx/>
              <a:buChar char="-"/>
            </a:pPr>
            <a:r>
              <a:rPr lang="en-US" dirty="0">
                <a:latin typeface="Avenir Roman" panose="02000503020000020003" pitchFamily="2" charset="0"/>
              </a:rPr>
              <a:t>CSOM was difficult which lead to some open-source libraries like </a:t>
            </a:r>
            <a:r>
              <a:rPr lang="en-US" dirty="0" err="1">
                <a:latin typeface="Avenir Roman" panose="02000503020000020003" pitchFamily="2" charset="0"/>
              </a:rPr>
              <a:t>SPServices</a:t>
            </a:r>
            <a:endParaRPr lang="en-US" dirty="0">
              <a:latin typeface="Avenir Roman" panose="02000503020000020003" pitchFamily="2" charset="0"/>
            </a:endParaRPr>
          </a:p>
          <a:p>
            <a:pPr marL="628650" lvl="1" indent="-171450">
              <a:buFontTx/>
              <a:buChar char="-"/>
            </a:pPr>
            <a:endParaRPr lang="en-US" dirty="0">
              <a:latin typeface="Avenir Roman" panose="02000503020000020003" pitchFamily="2" charset="0"/>
            </a:endParaRPr>
          </a:p>
        </p:txBody>
      </p:sp>
      <p:sp>
        <p:nvSpPr>
          <p:cNvPr id="4" name="Slide Number Placeholder 3"/>
          <p:cNvSpPr>
            <a:spLocks noGrp="1"/>
          </p:cNvSpPr>
          <p:nvPr>
            <p:ph type="sldNum" sz="quarter" idx="5"/>
          </p:nvPr>
        </p:nvSpPr>
        <p:spPr/>
        <p:txBody>
          <a:bodyPr/>
          <a:lstStyle/>
          <a:p>
            <a:fld id="{9206B444-A2EF-D14D-B37C-AADCDA31B925}" type="slidenum">
              <a:rPr lang="en-US" smtClean="0"/>
              <a:t>10</a:t>
            </a:fld>
            <a:endParaRPr lang="en-US"/>
          </a:p>
        </p:txBody>
      </p:sp>
    </p:spTree>
    <p:extLst>
      <p:ext uri="{BB962C8B-B14F-4D97-AF65-F5344CB8AC3E}">
        <p14:creationId xmlns:p14="http://schemas.microsoft.com/office/powerpoint/2010/main" val="3869633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14FE4-5C8D-1041-92C0-53CF7A64FD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A84708-16D4-564A-BC1D-40652055AF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08C2EB-A587-E944-B22E-CCF09AE35471}"/>
              </a:ext>
            </a:extLst>
          </p:cNvPr>
          <p:cNvSpPr>
            <a:spLocks noGrp="1"/>
          </p:cNvSpPr>
          <p:nvPr>
            <p:ph type="dt" sz="half" idx="10"/>
          </p:nvPr>
        </p:nvSpPr>
        <p:spPr/>
        <p:txBody>
          <a:bodyPr/>
          <a:lstStyle/>
          <a:p>
            <a:fld id="{FEC867EE-F877-544E-9816-A3C7E393B565}" type="datetimeFigureOut">
              <a:rPr lang="en-US" smtClean="0"/>
              <a:t>4/6/19</a:t>
            </a:fld>
            <a:endParaRPr lang="en-US"/>
          </a:p>
        </p:txBody>
      </p:sp>
      <p:sp>
        <p:nvSpPr>
          <p:cNvPr id="5" name="Footer Placeholder 4">
            <a:extLst>
              <a:ext uri="{FF2B5EF4-FFF2-40B4-BE49-F238E27FC236}">
                <a16:creationId xmlns:a16="http://schemas.microsoft.com/office/drawing/2014/main" id="{BF647FD7-252E-3B46-B81A-72AFD2E1E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80DC44-4A83-104C-BABC-5D4BF4E0D0C8}"/>
              </a:ext>
            </a:extLst>
          </p:cNvPr>
          <p:cNvSpPr>
            <a:spLocks noGrp="1"/>
          </p:cNvSpPr>
          <p:nvPr>
            <p:ph type="sldNum" sz="quarter" idx="12"/>
          </p:nvPr>
        </p:nvSpPr>
        <p:spPr/>
        <p:txBody>
          <a:bodyPr/>
          <a:lstStyle/>
          <a:p>
            <a:fld id="{9D6318DE-95A3-F343-9370-DC4E93A68431}" type="slidenum">
              <a:rPr lang="en-US" smtClean="0"/>
              <a:t>‹#›</a:t>
            </a:fld>
            <a:endParaRPr lang="en-US"/>
          </a:p>
        </p:txBody>
      </p:sp>
    </p:spTree>
    <p:extLst>
      <p:ext uri="{BB962C8B-B14F-4D97-AF65-F5344CB8AC3E}">
        <p14:creationId xmlns:p14="http://schemas.microsoft.com/office/powerpoint/2010/main" val="3970771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2790E-051A-7A41-ACD5-6B608C049D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18931-AF85-BB4F-9EA5-68BDEB806FD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658BBB-41C9-9C40-9AB6-81BDB2DE6392}"/>
              </a:ext>
            </a:extLst>
          </p:cNvPr>
          <p:cNvSpPr>
            <a:spLocks noGrp="1"/>
          </p:cNvSpPr>
          <p:nvPr>
            <p:ph type="dt" sz="half" idx="10"/>
          </p:nvPr>
        </p:nvSpPr>
        <p:spPr/>
        <p:txBody>
          <a:bodyPr/>
          <a:lstStyle/>
          <a:p>
            <a:fld id="{FEC867EE-F877-544E-9816-A3C7E393B565}" type="datetimeFigureOut">
              <a:rPr lang="en-US" smtClean="0"/>
              <a:t>4/6/19</a:t>
            </a:fld>
            <a:endParaRPr lang="en-US"/>
          </a:p>
        </p:txBody>
      </p:sp>
      <p:sp>
        <p:nvSpPr>
          <p:cNvPr id="5" name="Footer Placeholder 4">
            <a:extLst>
              <a:ext uri="{FF2B5EF4-FFF2-40B4-BE49-F238E27FC236}">
                <a16:creationId xmlns:a16="http://schemas.microsoft.com/office/drawing/2014/main" id="{F2D6680C-DDCE-384F-87C7-F0BCCFAE5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C5689F-3FD3-5C4A-8F18-EF26B5AD707D}"/>
              </a:ext>
            </a:extLst>
          </p:cNvPr>
          <p:cNvSpPr>
            <a:spLocks noGrp="1"/>
          </p:cNvSpPr>
          <p:nvPr>
            <p:ph type="sldNum" sz="quarter" idx="12"/>
          </p:nvPr>
        </p:nvSpPr>
        <p:spPr/>
        <p:txBody>
          <a:bodyPr/>
          <a:lstStyle/>
          <a:p>
            <a:fld id="{9D6318DE-95A3-F343-9370-DC4E93A68431}" type="slidenum">
              <a:rPr lang="en-US" smtClean="0"/>
              <a:t>‹#›</a:t>
            </a:fld>
            <a:endParaRPr lang="en-US"/>
          </a:p>
        </p:txBody>
      </p:sp>
    </p:spTree>
    <p:extLst>
      <p:ext uri="{BB962C8B-B14F-4D97-AF65-F5344CB8AC3E}">
        <p14:creationId xmlns:p14="http://schemas.microsoft.com/office/powerpoint/2010/main" val="4252607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DCF5C6-26B6-8C43-A2B3-025CD48F50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02F54B-FA4C-3B44-926C-2FD0D45E5B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5805C7-AE93-CE48-90A2-9F92628E863E}"/>
              </a:ext>
            </a:extLst>
          </p:cNvPr>
          <p:cNvSpPr>
            <a:spLocks noGrp="1"/>
          </p:cNvSpPr>
          <p:nvPr>
            <p:ph type="dt" sz="half" idx="10"/>
          </p:nvPr>
        </p:nvSpPr>
        <p:spPr/>
        <p:txBody>
          <a:bodyPr/>
          <a:lstStyle/>
          <a:p>
            <a:fld id="{FEC867EE-F877-544E-9816-A3C7E393B565}" type="datetimeFigureOut">
              <a:rPr lang="en-US" smtClean="0"/>
              <a:t>4/6/19</a:t>
            </a:fld>
            <a:endParaRPr lang="en-US"/>
          </a:p>
        </p:txBody>
      </p:sp>
      <p:sp>
        <p:nvSpPr>
          <p:cNvPr id="5" name="Footer Placeholder 4">
            <a:extLst>
              <a:ext uri="{FF2B5EF4-FFF2-40B4-BE49-F238E27FC236}">
                <a16:creationId xmlns:a16="http://schemas.microsoft.com/office/drawing/2014/main" id="{2EC9A5C7-B1BE-2B45-8F58-F627564521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C4503-B8E8-AC4B-8218-1AEB56EE37A7}"/>
              </a:ext>
            </a:extLst>
          </p:cNvPr>
          <p:cNvSpPr>
            <a:spLocks noGrp="1"/>
          </p:cNvSpPr>
          <p:nvPr>
            <p:ph type="sldNum" sz="quarter" idx="12"/>
          </p:nvPr>
        </p:nvSpPr>
        <p:spPr/>
        <p:txBody>
          <a:bodyPr/>
          <a:lstStyle/>
          <a:p>
            <a:fld id="{9D6318DE-95A3-F343-9370-DC4E93A68431}" type="slidenum">
              <a:rPr lang="en-US" smtClean="0"/>
              <a:t>‹#›</a:t>
            </a:fld>
            <a:endParaRPr lang="en-US"/>
          </a:p>
        </p:txBody>
      </p:sp>
    </p:spTree>
    <p:extLst>
      <p:ext uri="{BB962C8B-B14F-4D97-AF65-F5344CB8AC3E}">
        <p14:creationId xmlns:p14="http://schemas.microsoft.com/office/powerpoint/2010/main" val="427477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05715-09F8-7F47-8372-C35A536443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3C5D0E-698E-494F-B0C2-0E2A3A6908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50FFA-E3E7-9A4E-8BDC-A88F4623132E}"/>
              </a:ext>
            </a:extLst>
          </p:cNvPr>
          <p:cNvSpPr>
            <a:spLocks noGrp="1"/>
          </p:cNvSpPr>
          <p:nvPr>
            <p:ph type="dt" sz="half" idx="10"/>
          </p:nvPr>
        </p:nvSpPr>
        <p:spPr/>
        <p:txBody>
          <a:bodyPr/>
          <a:lstStyle/>
          <a:p>
            <a:fld id="{FEC867EE-F877-544E-9816-A3C7E393B565}" type="datetimeFigureOut">
              <a:rPr lang="en-US" smtClean="0"/>
              <a:t>4/6/19</a:t>
            </a:fld>
            <a:endParaRPr lang="en-US"/>
          </a:p>
        </p:txBody>
      </p:sp>
      <p:sp>
        <p:nvSpPr>
          <p:cNvPr id="5" name="Footer Placeholder 4">
            <a:extLst>
              <a:ext uri="{FF2B5EF4-FFF2-40B4-BE49-F238E27FC236}">
                <a16:creationId xmlns:a16="http://schemas.microsoft.com/office/drawing/2014/main" id="{02525529-B5A5-7349-A8CA-419388C2FD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5FC8CA-EF08-1642-AA15-895F0B341320}"/>
              </a:ext>
            </a:extLst>
          </p:cNvPr>
          <p:cNvSpPr>
            <a:spLocks noGrp="1"/>
          </p:cNvSpPr>
          <p:nvPr>
            <p:ph type="sldNum" sz="quarter" idx="12"/>
          </p:nvPr>
        </p:nvSpPr>
        <p:spPr/>
        <p:txBody>
          <a:bodyPr/>
          <a:lstStyle/>
          <a:p>
            <a:fld id="{9D6318DE-95A3-F343-9370-DC4E93A68431}" type="slidenum">
              <a:rPr lang="en-US" smtClean="0"/>
              <a:t>‹#›</a:t>
            </a:fld>
            <a:endParaRPr lang="en-US"/>
          </a:p>
        </p:txBody>
      </p:sp>
    </p:spTree>
    <p:extLst>
      <p:ext uri="{BB962C8B-B14F-4D97-AF65-F5344CB8AC3E}">
        <p14:creationId xmlns:p14="http://schemas.microsoft.com/office/powerpoint/2010/main" val="1885608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DE5E-70B6-224E-99DE-DF83764A55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120524-97AD-1B45-9B69-F41E76B630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1E53D17-855B-F64F-894A-B46399E2A378}"/>
              </a:ext>
            </a:extLst>
          </p:cNvPr>
          <p:cNvSpPr>
            <a:spLocks noGrp="1"/>
          </p:cNvSpPr>
          <p:nvPr>
            <p:ph type="dt" sz="half" idx="10"/>
          </p:nvPr>
        </p:nvSpPr>
        <p:spPr/>
        <p:txBody>
          <a:bodyPr/>
          <a:lstStyle/>
          <a:p>
            <a:fld id="{FEC867EE-F877-544E-9816-A3C7E393B565}" type="datetimeFigureOut">
              <a:rPr lang="en-US" smtClean="0"/>
              <a:t>4/6/19</a:t>
            </a:fld>
            <a:endParaRPr lang="en-US"/>
          </a:p>
        </p:txBody>
      </p:sp>
      <p:sp>
        <p:nvSpPr>
          <p:cNvPr id="5" name="Footer Placeholder 4">
            <a:extLst>
              <a:ext uri="{FF2B5EF4-FFF2-40B4-BE49-F238E27FC236}">
                <a16:creationId xmlns:a16="http://schemas.microsoft.com/office/drawing/2014/main" id="{6455E4EE-6480-1441-AFBB-DA6601634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6A9B8-AA9B-A84A-BD6F-5559506BB618}"/>
              </a:ext>
            </a:extLst>
          </p:cNvPr>
          <p:cNvSpPr>
            <a:spLocks noGrp="1"/>
          </p:cNvSpPr>
          <p:nvPr>
            <p:ph type="sldNum" sz="quarter" idx="12"/>
          </p:nvPr>
        </p:nvSpPr>
        <p:spPr/>
        <p:txBody>
          <a:bodyPr/>
          <a:lstStyle/>
          <a:p>
            <a:fld id="{9D6318DE-95A3-F343-9370-DC4E93A68431}" type="slidenum">
              <a:rPr lang="en-US" smtClean="0"/>
              <a:t>‹#›</a:t>
            </a:fld>
            <a:endParaRPr lang="en-US"/>
          </a:p>
        </p:txBody>
      </p:sp>
    </p:spTree>
    <p:extLst>
      <p:ext uri="{BB962C8B-B14F-4D97-AF65-F5344CB8AC3E}">
        <p14:creationId xmlns:p14="http://schemas.microsoft.com/office/powerpoint/2010/main" val="3127287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AF48-B409-FB41-BEDA-319C366709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BAA1F4-06CA-2743-980E-0AC00A6D32E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83E97D-B3EE-244A-BAB5-55F96694D1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76D53B-3A5F-3A4D-85C0-751C323B1380}"/>
              </a:ext>
            </a:extLst>
          </p:cNvPr>
          <p:cNvSpPr>
            <a:spLocks noGrp="1"/>
          </p:cNvSpPr>
          <p:nvPr>
            <p:ph type="dt" sz="half" idx="10"/>
          </p:nvPr>
        </p:nvSpPr>
        <p:spPr/>
        <p:txBody>
          <a:bodyPr/>
          <a:lstStyle/>
          <a:p>
            <a:fld id="{FEC867EE-F877-544E-9816-A3C7E393B565}" type="datetimeFigureOut">
              <a:rPr lang="en-US" smtClean="0"/>
              <a:t>4/6/19</a:t>
            </a:fld>
            <a:endParaRPr lang="en-US"/>
          </a:p>
        </p:txBody>
      </p:sp>
      <p:sp>
        <p:nvSpPr>
          <p:cNvPr id="6" name="Footer Placeholder 5">
            <a:extLst>
              <a:ext uri="{FF2B5EF4-FFF2-40B4-BE49-F238E27FC236}">
                <a16:creationId xmlns:a16="http://schemas.microsoft.com/office/drawing/2014/main" id="{4320725D-DBC9-3040-91BB-983CB62FC6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04109-891C-2940-AC45-84FB61AA092A}"/>
              </a:ext>
            </a:extLst>
          </p:cNvPr>
          <p:cNvSpPr>
            <a:spLocks noGrp="1"/>
          </p:cNvSpPr>
          <p:nvPr>
            <p:ph type="sldNum" sz="quarter" idx="12"/>
          </p:nvPr>
        </p:nvSpPr>
        <p:spPr/>
        <p:txBody>
          <a:bodyPr/>
          <a:lstStyle/>
          <a:p>
            <a:fld id="{9D6318DE-95A3-F343-9370-DC4E93A68431}" type="slidenum">
              <a:rPr lang="en-US" smtClean="0"/>
              <a:t>‹#›</a:t>
            </a:fld>
            <a:endParaRPr lang="en-US"/>
          </a:p>
        </p:txBody>
      </p:sp>
    </p:spTree>
    <p:extLst>
      <p:ext uri="{BB962C8B-B14F-4D97-AF65-F5344CB8AC3E}">
        <p14:creationId xmlns:p14="http://schemas.microsoft.com/office/powerpoint/2010/main" val="2930699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0C8E-48CE-7E4E-840F-35AAFDC8D8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9EFE31-AE33-904A-91DC-92A1E1C7F3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34132DE-A9DE-C549-A846-ACB21F03AEC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75E69E-FD58-494E-B752-DC171EEF98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38D3690-F13C-4A40-A6ED-A56EFC0A6FE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701406-97FE-D841-BFF5-45B7F09B853C}"/>
              </a:ext>
            </a:extLst>
          </p:cNvPr>
          <p:cNvSpPr>
            <a:spLocks noGrp="1"/>
          </p:cNvSpPr>
          <p:nvPr>
            <p:ph type="dt" sz="half" idx="10"/>
          </p:nvPr>
        </p:nvSpPr>
        <p:spPr/>
        <p:txBody>
          <a:bodyPr/>
          <a:lstStyle/>
          <a:p>
            <a:fld id="{FEC867EE-F877-544E-9816-A3C7E393B565}" type="datetimeFigureOut">
              <a:rPr lang="en-US" smtClean="0"/>
              <a:t>4/6/19</a:t>
            </a:fld>
            <a:endParaRPr lang="en-US"/>
          </a:p>
        </p:txBody>
      </p:sp>
      <p:sp>
        <p:nvSpPr>
          <p:cNvPr id="8" name="Footer Placeholder 7">
            <a:extLst>
              <a:ext uri="{FF2B5EF4-FFF2-40B4-BE49-F238E27FC236}">
                <a16:creationId xmlns:a16="http://schemas.microsoft.com/office/drawing/2014/main" id="{6C3062B4-E389-854A-B3C3-A3190EE0E0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30AC40-AD79-8145-8C6D-444DB7AE885A}"/>
              </a:ext>
            </a:extLst>
          </p:cNvPr>
          <p:cNvSpPr>
            <a:spLocks noGrp="1"/>
          </p:cNvSpPr>
          <p:nvPr>
            <p:ph type="sldNum" sz="quarter" idx="12"/>
          </p:nvPr>
        </p:nvSpPr>
        <p:spPr/>
        <p:txBody>
          <a:bodyPr/>
          <a:lstStyle/>
          <a:p>
            <a:fld id="{9D6318DE-95A3-F343-9370-DC4E93A68431}" type="slidenum">
              <a:rPr lang="en-US" smtClean="0"/>
              <a:t>‹#›</a:t>
            </a:fld>
            <a:endParaRPr lang="en-US"/>
          </a:p>
        </p:txBody>
      </p:sp>
    </p:spTree>
    <p:extLst>
      <p:ext uri="{BB962C8B-B14F-4D97-AF65-F5344CB8AC3E}">
        <p14:creationId xmlns:p14="http://schemas.microsoft.com/office/powerpoint/2010/main" val="1704135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B679-7F8B-3040-B974-D066EAE2F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9436DC-1E6E-E140-9071-14A1A75267F8}"/>
              </a:ext>
            </a:extLst>
          </p:cNvPr>
          <p:cNvSpPr>
            <a:spLocks noGrp="1"/>
          </p:cNvSpPr>
          <p:nvPr>
            <p:ph type="dt" sz="half" idx="10"/>
          </p:nvPr>
        </p:nvSpPr>
        <p:spPr/>
        <p:txBody>
          <a:bodyPr/>
          <a:lstStyle/>
          <a:p>
            <a:fld id="{FEC867EE-F877-544E-9816-A3C7E393B565}" type="datetimeFigureOut">
              <a:rPr lang="en-US" smtClean="0"/>
              <a:t>4/6/19</a:t>
            </a:fld>
            <a:endParaRPr lang="en-US"/>
          </a:p>
        </p:txBody>
      </p:sp>
      <p:sp>
        <p:nvSpPr>
          <p:cNvPr id="4" name="Footer Placeholder 3">
            <a:extLst>
              <a:ext uri="{FF2B5EF4-FFF2-40B4-BE49-F238E27FC236}">
                <a16:creationId xmlns:a16="http://schemas.microsoft.com/office/drawing/2014/main" id="{AAB161C1-F7E4-5249-BD7A-E83580B860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A6B159-C7B0-CF43-84B9-D3679E759AAF}"/>
              </a:ext>
            </a:extLst>
          </p:cNvPr>
          <p:cNvSpPr>
            <a:spLocks noGrp="1"/>
          </p:cNvSpPr>
          <p:nvPr>
            <p:ph type="sldNum" sz="quarter" idx="12"/>
          </p:nvPr>
        </p:nvSpPr>
        <p:spPr/>
        <p:txBody>
          <a:bodyPr/>
          <a:lstStyle/>
          <a:p>
            <a:fld id="{9D6318DE-95A3-F343-9370-DC4E93A68431}" type="slidenum">
              <a:rPr lang="en-US" smtClean="0"/>
              <a:t>‹#›</a:t>
            </a:fld>
            <a:endParaRPr lang="en-US"/>
          </a:p>
        </p:txBody>
      </p:sp>
    </p:spTree>
    <p:extLst>
      <p:ext uri="{BB962C8B-B14F-4D97-AF65-F5344CB8AC3E}">
        <p14:creationId xmlns:p14="http://schemas.microsoft.com/office/powerpoint/2010/main" val="1824968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EF2590-C668-ED4C-BED9-11C02D1D49EA}"/>
              </a:ext>
            </a:extLst>
          </p:cNvPr>
          <p:cNvSpPr>
            <a:spLocks noGrp="1"/>
          </p:cNvSpPr>
          <p:nvPr>
            <p:ph type="dt" sz="half" idx="10"/>
          </p:nvPr>
        </p:nvSpPr>
        <p:spPr/>
        <p:txBody>
          <a:bodyPr/>
          <a:lstStyle/>
          <a:p>
            <a:fld id="{FEC867EE-F877-544E-9816-A3C7E393B565}" type="datetimeFigureOut">
              <a:rPr lang="en-US" smtClean="0"/>
              <a:t>4/6/19</a:t>
            </a:fld>
            <a:endParaRPr lang="en-US"/>
          </a:p>
        </p:txBody>
      </p:sp>
      <p:sp>
        <p:nvSpPr>
          <p:cNvPr id="3" name="Footer Placeholder 2">
            <a:extLst>
              <a:ext uri="{FF2B5EF4-FFF2-40B4-BE49-F238E27FC236}">
                <a16:creationId xmlns:a16="http://schemas.microsoft.com/office/drawing/2014/main" id="{C6CB5BE2-97F3-A443-9B0A-621C663465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F80364-7C64-D944-AC36-5060464EF76E}"/>
              </a:ext>
            </a:extLst>
          </p:cNvPr>
          <p:cNvSpPr>
            <a:spLocks noGrp="1"/>
          </p:cNvSpPr>
          <p:nvPr>
            <p:ph type="sldNum" sz="quarter" idx="12"/>
          </p:nvPr>
        </p:nvSpPr>
        <p:spPr/>
        <p:txBody>
          <a:bodyPr/>
          <a:lstStyle/>
          <a:p>
            <a:fld id="{9D6318DE-95A3-F343-9370-DC4E93A68431}" type="slidenum">
              <a:rPr lang="en-US" smtClean="0"/>
              <a:t>‹#›</a:t>
            </a:fld>
            <a:endParaRPr lang="en-US"/>
          </a:p>
        </p:txBody>
      </p:sp>
    </p:spTree>
    <p:extLst>
      <p:ext uri="{BB962C8B-B14F-4D97-AF65-F5344CB8AC3E}">
        <p14:creationId xmlns:p14="http://schemas.microsoft.com/office/powerpoint/2010/main" val="2787957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09F08-E687-C249-A068-45F8B5519B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C1FA12-4E4D-C042-842C-1533D6CE30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2E5819-3303-664F-9F92-BE371813AB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B2043F-E715-5A4D-A599-B535C617B7D6}"/>
              </a:ext>
            </a:extLst>
          </p:cNvPr>
          <p:cNvSpPr>
            <a:spLocks noGrp="1"/>
          </p:cNvSpPr>
          <p:nvPr>
            <p:ph type="dt" sz="half" idx="10"/>
          </p:nvPr>
        </p:nvSpPr>
        <p:spPr/>
        <p:txBody>
          <a:bodyPr/>
          <a:lstStyle/>
          <a:p>
            <a:fld id="{FEC867EE-F877-544E-9816-A3C7E393B565}" type="datetimeFigureOut">
              <a:rPr lang="en-US" smtClean="0"/>
              <a:t>4/6/19</a:t>
            </a:fld>
            <a:endParaRPr lang="en-US"/>
          </a:p>
        </p:txBody>
      </p:sp>
      <p:sp>
        <p:nvSpPr>
          <p:cNvPr id="6" name="Footer Placeholder 5">
            <a:extLst>
              <a:ext uri="{FF2B5EF4-FFF2-40B4-BE49-F238E27FC236}">
                <a16:creationId xmlns:a16="http://schemas.microsoft.com/office/drawing/2014/main" id="{9AB89B4B-06C0-CE4D-BBEA-E0D91D61A9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B7CE7-545D-CE4D-8B29-166EED39AE50}"/>
              </a:ext>
            </a:extLst>
          </p:cNvPr>
          <p:cNvSpPr>
            <a:spLocks noGrp="1"/>
          </p:cNvSpPr>
          <p:nvPr>
            <p:ph type="sldNum" sz="quarter" idx="12"/>
          </p:nvPr>
        </p:nvSpPr>
        <p:spPr/>
        <p:txBody>
          <a:bodyPr/>
          <a:lstStyle/>
          <a:p>
            <a:fld id="{9D6318DE-95A3-F343-9370-DC4E93A68431}" type="slidenum">
              <a:rPr lang="en-US" smtClean="0"/>
              <a:t>‹#›</a:t>
            </a:fld>
            <a:endParaRPr lang="en-US"/>
          </a:p>
        </p:txBody>
      </p:sp>
    </p:spTree>
    <p:extLst>
      <p:ext uri="{BB962C8B-B14F-4D97-AF65-F5344CB8AC3E}">
        <p14:creationId xmlns:p14="http://schemas.microsoft.com/office/powerpoint/2010/main" val="2636795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3C6A-377B-5E47-BD46-172928691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0A448B-B464-8C49-A216-8F877DA1B1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FF83D5-5338-2649-ABA4-43993FDEEE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E557A9-C264-C742-9E3A-AF550EDB7965}"/>
              </a:ext>
            </a:extLst>
          </p:cNvPr>
          <p:cNvSpPr>
            <a:spLocks noGrp="1"/>
          </p:cNvSpPr>
          <p:nvPr>
            <p:ph type="dt" sz="half" idx="10"/>
          </p:nvPr>
        </p:nvSpPr>
        <p:spPr/>
        <p:txBody>
          <a:bodyPr/>
          <a:lstStyle/>
          <a:p>
            <a:fld id="{FEC867EE-F877-544E-9816-A3C7E393B565}" type="datetimeFigureOut">
              <a:rPr lang="en-US" smtClean="0"/>
              <a:t>4/6/19</a:t>
            </a:fld>
            <a:endParaRPr lang="en-US"/>
          </a:p>
        </p:txBody>
      </p:sp>
      <p:sp>
        <p:nvSpPr>
          <p:cNvPr id="6" name="Footer Placeholder 5">
            <a:extLst>
              <a:ext uri="{FF2B5EF4-FFF2-40B4-BE49-F238E27FC236}">
                <a16:creationId xmlns:a16="http://schemas.microsoft.com/office/drawing/2014/main" id="{341AC595-AC3C-D04E-9DF6-7721C17F22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3AE9F7-B66D-9843-B701-CD681E242AED}"/>
              </a:ext>
            </a:extLst>
          </p:cNvPr>
          <p:cNvSpPr>
            <a:spLocks noGrp="1"/>
          </p:cNvSpPr>
          <p:nvPr>
            <p:ph type="sldNum" sz="quarter" idx="12"/>
          </p:nvPr>
        </p:nvSpPr>
        <p:spPr/>
        <p:txBody>
          <a:bodyPr/>
          <a:lstStyle/>
          <a:p>
            <a:fld id="{9D6318DE-95A3-F343-9370-DC4E93A68431}" type="slidenum">
              <a:rPr lang="en-US" smtClean="0"/>
              <a:t>‹#›</a:t>
            </a:fld>
            <a:endParaRPr lang="en-US"/>
          </a:p>
        </p:txBody>
      </p:sp>
    </p:spTree>
    <p:extLst>
      <p:ext uri="{BB962C8B-B14F-4D97-AF65-F5344CB8AC3E}">
        <p14:creationId xmlns:p14="http://schemas.microsoft.com/office/powerpoint/2010/main" val="81481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30DE9D-C8F9-FA40-A5A4-6163D70FC7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AC18C3-E9C0-FD42-A4FE-6199057EEE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6B0BE9-E828-F34B-B9B0-FDC992A596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C867EE-F877-544E-9816-A3C7E393B565}" type="datetimeFigureOut">
              <a:rPr lang="en-US" smtClean="0"/>
              <a:t>4/6/19</a:t>
            </a:fld>
            <a:endParaRPr lang="en-US"/>
          </a:p>
        </p:txBody>
      </p:sp>
      <p:sp>
        <p:nvSpPr>
          <p:cNvPr id="5" name="Footer Placeholder 4">
            <a:extLst>
              <a:ext uri="{FF2B5EF4-FFF2-40B4-BE49-F238E27FC236}">
                <a16:creationId xmlns:a16="http://schemas.microsoft.com/office/drawing/2014/main" id="{0C6B7953-B1C2-2041-8A61-6E1641DDCE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B3DD90-6B28-3D46-900A-B40C4AA4E7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6318DE-95A3-F343-9370-DC4E93A68431}" type="slidenum">
              <a:rPr lang="en-US" smtClean="0"/>
              <a:t>‹#›</a:t>
            </a:fld>
            <a:endParaRPr lang="en-US"/>
          </a:p>
        </p:txBody>
      </p:sp>
    </p:spTree>
    <p:extLst>
      <p:ext uri="{BB962C8B-B14F-4D97-AF65-F5344CB8AC3E}">
        <p14:creationId xmlns:p14="http://schemas.microsoft.com/office/powerpoint/2010/main" val="1872328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7.tiff"/><Relationship Id="rId7"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6.png"/><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8.tiff"/><Relationship Id="rId7"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8.tiff"/><Relationship Id="rId7"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8.tiff"/><Relationship Id="rId7" Type="http://schemas.openxmlformats.org/officeDocument/2006/relationships/image" Target="../media/image7.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8.tiff"/><Relationship Id="rId7" Type="http://schemas.openxmlformats.org/officeDocument/2006/relationships/image" Target="../media/image7.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8.tiff"/><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11.tiff"/><Relationship Id="rId4" Type="http://schemas.openxmlformats.org/officeDocument/2006/relationships/image" Target="../media/image10.tiff"/></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molahloe/sps2019" TargetMode="External"/><Relationship Id="rId7" Type="http://schemas.openxmlformats.org/officeDocument/2006/relationships/hyperlink" Target="https://atom.io/"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code.visualstudio.com/" TargetMode="External"/><Relationship Id="rId5" Type="http://schemas.openxmlformats.org/officeDocument/2006/relationships/hyperlink" Target="https://nodejs.org/en/blog/release/v8.15.1/" TargetMode="External"/><Relationship Id="rId4" Type="http://schemas.openxmlformats.org/officeDocument/2006/relationships/hyperlink" Target="https://developer.microsoft.com/en-us/office/dev-progra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4FF4-1B05-FC4D-976A-1574C7CCE1DC}"/>
              </a:ext>
            </a:extLst>
          </p:cNvPr>
          <p:cNvSpPr>
            <a:spLocks noGrp="1"/>
          </p:cNvSpPr>
          <p:nvPr>
            <p:ph type="title"/>
          </p:nvPr>
        </p:nvSpPr>
        <p:spPr/>
        <p:txBody>
          <a:bodyPr/>
          <a:lstStyle/>
          <a:p>
            <a:endParaRPr lang="en-US"/>
          </a:p>
        </p:txBody>
      </p:sp>
      <p:pic>
        <p:nvPicPr>
          <p:cNvPr id="5" name="Picture 4" descr="A close up of a map&#10;&#10;Description automatically generated">
            <a:extLst>
              <a:ext uri="{FF2B5EF4-FFF2-40B4-BE49-F238E27FC236}">
                <a16:creationId xmlns:a16="http://schemas.microsoft.com/office/drawing/2014/main" id="{9BC3865F-76E4-AF4D-AC84-128599DF6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6096" cy="6853476"/>
          </a:xfrm>
          <a:prstGeom prst="rect">
            <a:avLst/>
          </a:prstGeom>
        </p:spPr>
      </p:pic>
      <p:sp>
        <p:nvSpPr>
          <p:cNvPr id="7" name="Rectangle 6">
            <a:extLst>
              <a:ext uri="{FF2B5EF4-FFF2-40B4-BE49-F238E27FC236}">
                <a16:creationId xmlns:a16="http://schemas.microsoft.com/office/drawing/2014/main" id="{37E20ACD-9BE5-284D-A797-2F66F72C82F0}"/>
              </a:ext>
            </a:extLst>
          </p:cNvPr>
          <p:cNvSpPr/>
          <p:nvPr/>
        </p:nvSpPr>
        <p:spPr>
          <a:xfrm>
            <a:off x="271199" y="249825"/>
            <a:ext cx="10796005" cy="1092928"/>
          </a:xfrm>
          <a:prstGeom prst="rect">
            <a:avLst/>
          </a:prstGeom>
        </p:spPr>
        <p:txBody>
          <a:bodyPr wrap="square">
            <a:spAutoFit/>
          </a:bodyPr>
          <a:lstStyle/>
          <a:p>
            <a:r>
              <a:rPr lang="en-ZA" sz="6502" b="1" dirty="0">
                <a:solidFill>
                  <a:srgbClr val="3C8FB8"/>
                </a:solidFill>
                <a:latin typeface="Avenir Roman" panose="02000503020000020003" pitchFamily="2" charset="0"/>
                <a:ea typeface="Segoe UI Black" panose="020B0A02040204020203" pitchFamily="34" charset="0"/>
                <a:cs typeface="Segoe UI Light" panose="020B0502040204020203" pitchFamily="34" charset="0"/>
              </a:rPr>
              <a:t>Samuel Molahloe</a:t>
            </a:r>
            <a:endParaRPr lang="en-US" sz="6502" dirty="0">
              <a:solidFill>
                <a:srgbClr val="3C8FB8"/>
              </a:solidFill>
              <a:latin typeface="Avenir Roman" panose="02000503020000020003" pitchFamily="2" charset="0"/>
            </a:endParaRPr>
          </a:p>
        </p:txBody>
      </p:sp>
      <p:sp>
        <p:nvSpPr>
          <p:cNvPr id="8" name="Rectangle 7">
            <a:extLst>
              <a:ext uri="{FF2B5EF4-FFF2-40B4-BE49-F238E27FC236}">
                <a16:creationId xmlns:a16="http://schemas.microsoft.com/office/drawing/2014/main" id="{2B981E43-CFF4-2842-B1E3-0B523DCD7110}"/>
              </a:ext>
            </a:extLst>
          </p:cNvPr>
          <p:cNvSpPr/>
          <p:nvPr/>
        </p:nvSpPr>
        <p:spPr>
          <a:xfrm>
            <a:off x="1010642" y="1407501"/>
            <a:ext cx="1957587" cy="509242"/>
          </a:xfrm>
          <a:prstGeom prst="rect">
            <a:avLst/>
          </a:prstGeom>
        </p:spPr>
        <p:txBody>
          <a:bodyPr wrap="none">
            <a:spAutoFit/>
          </a:bodyPr>
          <a:lstStyle/>
          <a:p>
            <a:r>
              <a:rPr lang="en-US" sz="2709" dirty="0">
                <a:solidFill>
                  <a:srgbClr val="3C8FB8"/>
                </a:solidFill>
                <a:latin typeface="Calibri" panose="020F0502020204030204" pitchFamily="34" charset="0"/>
                <a:ea typeface="Calibri" panose="020F0502020204030204" pitchFamily="34" charset="0"/>
              </a:rPr>
              <a:t>@</a:t>
            </a:r>
            <a:r>
              <a:rPr lang="en-US" sz="2709" dirty="0" err="1">
                <a:solidFill>
                  <a:srgbClr val="3C8FB8"/>
                </a:solidFill>
                <a:latin typeface="Calibri" panose="020F0502020204030204" pitchFamily="34" charset="0"/>
                <a:ea typeface="Calibri" panose="020F0502020204030204" pitchFamily="34" charset="0"/>
              </a:rPr>
              <a:t>smolahloe</a:t>
            </a:r>
            <a:endParaRPr lang="en-US" sz="2709" dirty="0">
              <a:solidFill>
                <a:srgbClr val="3C8FB8"/>
              </a:solidFill>
            </a:endParaRPr>
          </a:p>
        </p:txBody>
      </p:sp>
      <p:sp>
        <p:nvSpPr>
          <p:cNvPr id="16" name="Oval 15">
            <a:extLst>
              <a:ext uri="{FF2B5EF4-FFF2-40B4-BE49-F238E27FC236}">
                <a16:creationId xmlns:a16="http://schemas.microsoft.com/office/drawing/2014/main" id="{498D85EA-108C-1944-B390-4E25AAA12F1E}"/>
              </a:ext>
            </a:extLst>
          </p:cNvPr>
          <p:cNvSpPr/>
          <p:nvPr/>
        </p:nvSpPr>
        <p:spPr>
          <a:xfrm>
            <a:off x="6351308" y="1707268"/>
            <a:ext cx="2751261" cy="2777645"/>
          </a:xfrm>
          <a:prstGeom prst="ellipse">
            <a:avLst/>
          </a:prstGeom>
          <a:blipFill>
            <a:blip r:embed="rId4"/>
            <a:stretch>
              <a:fillRect/>
            </a:stretch>
          </a:blipFill>
          <a:ln w="133350">
            <a:solidFill>
              <a:srgbClr val="FC912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3202" tIns="51600" rIns="103202" bIns="51600" numCol="1" spcCol="0" rtlCol="0" fromWordArt="0" anchor="ctr" anchorCtr="0" forceAA="0" compatLnSpc="1">
            <a:prstTxWarp prst="textNoShape">
              <a:avLst/>
            </a:prstTxWarp>
            <a:noAutofit/>
          </a:bodyPr>
          <a:lstStyle/>
          <a:p>
            <a:pPr algn="ctr"/>
            <a:endParaRPr lang="en-US" sz="2709" dirty="0"/>
          </a:p>
        </p:txBody>
      </p:sp>
      <p:pic>
        <p:nvPicPr>
          <p:cNvPr id="6" name="Content Placeholder 5" descr="A person standing in front of a brick wall&#13;&#10;&#13;&#10;Description automatically generated">
            <a:extLst>
              <a:ext uri="{FF2B5EF4-FFF2-40B4-BE49-F238E27FC236}">
                <a16:creationId xmlns:a16="http://schemas.microsoft.com/office/drawing/2014/main" id="{0368B461-A535-E648-8283-A7A43869EB6F}"/>
              </a:ext>
            </a:extLst>
          </p:cNvPr>
          <p:cNvPicPr>
            <a:picLocks noGrp="1" noChangeAspect="1"/>
          </p:cNvPicPr>
          <p:nvPr>
            <p:ph idx="1"/>
          </p:nvPr>
        </p:nvPicPr>
        <p:blipFill>
          <a:blip r:embed="rId5"/>
          <a:stretch>
            <a:fillRect/>
          </a:stretch>
        </p:blipFill>
        <p:spPr>
          <a:xfrm>
            <a:off x="6391650" y="1752200"/>
            <a:ext cx="2697030" cy="2678925"/>
          </a:xfrm>
          <a:prstGeom prst="flowChartConnector">
            <a:avLst/>
          </a:prstGeom>
        </p:spPr>
      </p:pic>
      <p:sp>
        <p:nvSpPr>
          <p:cNvPr id="12" name="Rectangle 11">
            <a:extLst>
              <a:ext uri="{FF2B5EF4-FFF2-40B4-BE49-F238E27FC236}">
                <a16:creationId xmlns:a16="http://schemas.microsoft.com/office/drawing/2014/main" id="{783794C4-CECC-774D-84E2-86D433418874}"/>
              </a:ext>
            </a:extLst>
          </p:cNvPr>
          <p:cNvSpPr/>
          <p:nvPr/>
        </p:nvSpPr>
        <p:spPr>
          <a:xfrm>
            <a:off x="271199" y="3687318"/>
            <a:ext cx="6646558" cy="1508105"/>
          </a:xfrm>
          <a:prstGeom prst="rect">
            <a:avLst/>
          </a:prstGeom>
        </p:spPr>
        <p:txBody>
          <a:bodyPr wrap="square">
            <a:spAutoFit/>
          </a:bodyPr>
          <a:lstStyle/>
          <a:p>
            <a:r>
              <a:rPr lang="en-US" sz="3600" b="1" dirty="0">
                <a:latin typeface="Avenir Roman" panose="02000503020000020003" pitchFamily="2" charset="0"/>
              </a:rPr>
              <a:t>Customizing Office 365 UI </a:t>
            </a:r>
            <a:br>
              <a:rPr lang="en-US" sz="3200" dirty="0">
                <a:latin typeface="Avenir Roman" panose="02000503020000020003" pitchFamily="2" charset="0"/>
              </a:rPr>
            </a:br>
            <a:r>
              <a:rPr lang="en-US" sz="2800" dirty="0">
                <a:latin typeface="Avenir Roman" panose="02000503020000020003" pitchFamily="2" charset="0"/>
              </a:rPr>
              <a:t>with SharePoint Framework (</a:t>
            </a:r>
            <a:r>
              <a:rPr lang="en-US" sz="2800" dirty="0" err="1">
                <a:latin typeface="Avenir Roman" panose="02000503020000020003" pitchFamily="2" charset="0"/>
              </a:rPr>
              <a:t>SPFx</a:t>
            </a:r>
            <a:r>
              <a:rPr lang="en-US" sz="2800" dirty="0">
                <a:latin typeface="Avenir Roman" panose="02000503020000020003" pitchFamily="2" charset="0"/>
              </a:rPr>
              <a:t>)</a:t>
            </a:r>
            <a:br>
              <a:rPr lang="en-US" sz="2800" dirty="0">
                <a:latin typeface="Avenir Roman" panose="02000503020000020003" pitchFamily="2" charset="0"/>
              </a:rPr>
            </a:br>
            <a:r>
              <a:rPr lang="en-US" sz="2800" dirty="0">
                <a:latin typeface="Avenir Roman" panose="02000503020000020003" pitchFamily="2" charset="0"/>
              </a:rPr>
              <a:t>&amp; </a:t>
            </a:r>
            <a:r>
              <a:rPr lang="en-US" sz="2800" dirty="0" err="1">
                <a:latin typeface="Avenir Roman" panose="02000503020000020003" pitchFamily="2" charset="0"/>
              </a:rPr>
              <a:t>SPFx</a:t>
            </a:r>
            <a:r>
              <a:rPr lang="en-US" sz="2800" dirty="0">
                <a:latin typeface="Avenir Roman" panose="02000503020000020003" pitchFamily="2" charset="0"/>
              </a:rPr>
              <a:t> Extensions</a:t>
            </a: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29686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267B-D4DF-9B4D-8D8D-BD413E71A255}"/>
              </a:ext>
            </a:extLst>
          </p:cNvPr>
          <p:cNvSpPr>
            <a:spLocks noGrp="1"/>
          </p:cNvSpPr>
          <p:nvPr>
            <p:ph type="title"/>
          </p:nvPr>
        </p:nvSpPr>
        <p:spPr/>
        <p:txBody>
          <a:bodyPr>
            <a:normAutofit/>
          </a:bodyPr>
          <a:lstStyle/>
          <a:p>
            <a:r>
              <a:rPr lang="en-US" dirty="0">
                <a:solidFill>
                  <a:srgbClr val="0F8B92"/>
                </a:solidFill>
                <a:latin typeface="Avenir Medium" panose="02000503020000020003" pitchFamily="2" charset="0"/>
              </a:rPr>
              <a:t>Why SharePoint Framework (</a:t>
            </a:r>
            <a:r>
              <a:rPr lang="en-US" dirty="0" err="1">
                <a:solidFill>
                  <a:srgbClr val="0F8B92"/>
                </a:solidFill>
                <a:latin typeface="Avenir Medium" panose="02000503020000020003" pitchFamily="2" charset="0"/>
              </a:rPr>
              <a:t>SPFx</a:t>
            </a:r>
            <a:r>
              <a:rPr lang="en-US" dirty="0">
                <a:solidFill>
                  <a:srgbClr val="0F8B92"/>
                </a:solidFill>
                <a:latin typeface="Avenir Medium" panose="02000503020000020003" pitchFamily="2" charset="0"/>
              </a:rPr>
              <a:t>)?</a:t>
            </a:r>
          </a:p>
        </p:txBody>
      </p:sp>
      <p:sp>
        <p:nvSpPr>
          <p:cNvPr id="3" name="Content Placeholder 2">
            <a:extLst>
              <a:ext uri="{FF2B5EF4-FFF2-40B4-BE49-F238E27FC236}">
                <a16:creationId xmlns:a16="http://schemas.microsoft.com/office/drawing/2014/main" id="{DA2051B4-5F8C-8E46-A059-470DFBB64E84}"/>
              </a:ext>
            </a:extLst>
          </p:cNvPr>
          <p:cNvSpPr>
            <a:spLocks noGrp="1"/>
          </p:cNvSpPr>
          <p:nvPr>
            <p:ph idx="1"/>
          </p:nvPr>
        </p:nvSpPr>
        <p:spPr>
          <a:xfrm>
            <a:off x="838200" y="2393577"/>
            <a:ext cx="10515600" cy="2958352"/>
          </a:xfrm>
        </p:spPr>
        <p:txBody>
          <a:bodyPr/>
          <a:lstStyle/>
          <a:p>
            <a:r>
              <a:rPr lang="en-US" dirty="0">
                <a:latin typeface="Avenir Roman" panose="02000503020000020003" pitchFamily="2" charset="0"/>
              </a:rPr>
              <a:t>Office SharePoint Server 2010</a:t>
            </a:r>
          </a:p>
          <a:p>
            <a:pPr marL="457200" lvl="1" indent="0">
              <a:buNone/>
            </a:pPr>
            <a:endParaRPr lang="en-US" dirty="0">
              <a:latin typeface="Avenir Roman" panose="02000503020000020003" pitchFamily="2" charset="0"/>
            </a:endParaRPr>
          </a:p>
          <a:p>
            <a:pPr lvl="1"/>
            <a:r>
              <a:rPr lang="en-US" dirty="0">
                <a:latin typeface="Avenir Roman" panose="02000503020000020003" pitchFamily="2" charset="0"/>
              </a:rPr>
              <a:t>Based SharePoint Foundation 2010</a:t>
            </a:r>
          </a:p>
          <a:p>
            <a:pPr lvl="1"/>
            <a:r>
              <a:rPr lang="en-US" dirty="0">
                <a:latin typeface="Avenir Roman" panose="02000503020000020003" pitchFamily="2" charset="0"/>
              </a:rPr>
              <a:t>Sandboxed Solutions </a:t>
            </a:r>
          </a:p>
          <a:p>
            <a:pPr lvl="2"/>
            <a:r>
              <a:rPr lang="en-US" dirty="0">
                <a:latin typeface="Avenir Roman" panose="02000503020000020003" pitchFamily="2" charset="0"/>
              </a:rPr>
              <a:t>Farm / Fully-Trusted Solutions</a:t>
            </a:r>
          </a:p>
          <a:p>
            <a:pPr lvl="1"/>
            <a:r>
              <a:rPr lang="en-US" dirty="0">
                <a:latin typeface="Avenir Roman" panose="02000503020000020003" pitchFamily="2" charset="0"/>
              </a:rPr>
              <a:t>Introduction of Client Side API (CSOM)</a:t>
            </a:r>
          </a:p>
        </p:txBody>
      </p:sp>
      <p:sp>
        <p:nvSpPr>
          <p:cNvPr id="4" name="Title 1">
            <a:extLst>
              <a:ext uri="{FF2B5EF4-FFF2-40B4-BE49-F238E27FC236}">
                <a16:creationId xmlns:a16="http://schemas.microsoft.com/office/drawing/2014/main" id="{339A098E-77DB-DF46-9835-2C58E5C27459}"/>
              </a:ext>
            </a:extLst>
          </p:cNvPr>
          <p:cNvSpPr txBox="1">
            <a:spLocks/>
          </p:cNvSpPr>
          <p:nvPr/>
        </p:nvSpPr>
        <p:spPr>
          <a:xfrm>
            <a:off x="838200" y="1690689"/>
            <a:ext cx="10515600" cy="7028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F8B92"/>
                </a:solidFill>
                <a:latin typeface="Avenir Medium" panose="02000503020000020003" pitchFamily="2" charset="0"/>
              </a:rPr>
              <a:t>History of SharePoint Development</a:t>
            </a:r>
          </a:p>
        </p:txBody>
      </p:sp>
    </p:spTree>
    <p:extLst>
      <p:ext uri="{BB962C8B-B14F-4D97-AF65-F5344CB8AC3E}">
        <p14:creationId xmlns:p14="http://schemas.microsoft.com/office/powerpoint/2010/main" val="681121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267B-D4DF-9B4D-8D8D-BD413E71A255}"/>
              </a:ext>
            </a:extLst>
          </p:cNvPr>
          <p:cNvSpPr>
            <a:spLocks noGrp="1"/>
          </p:cNvSpPr>
          <p:nvPr>
            <p:ph type="title"/>
          </p:nvPr>
        </p:nvSpPr>
        <p:spPr/>
        <p:txBody>
          <a:bodyPr>
            <a:normAutofit/>
          </a:bodyPr>
          <a:lstStyle/>
          <a:p>
            <a:r>
              <a:rPr lang="en-US" dirty="0">
                <a:solidFill>
                  <a:srgbClr val="0F8B92"/>
                </a:solidFill>
                <a:latin typeface="Avenir Medium" panose="02000503020000020003" pitchFamily="2" charset="0"/>
              </a:rPr>
              <a:t>Why SharePoint Framework (</a:t>
            </a:r>
            <a:r>
              <a:rPr lang="en-US" dirty="0" err="1">
                <a:solidFill>
                  <a:srgbClr val="0F8B92"/>
                </a:solidFill>
                <a:latin typeface="Avenir Medium" panose="02000503020000020003" pitchFamily="2" charset="0"/>
              </a:rPr>
              <a:t>SPFx</a:t>
            </a:r>
            <a:r>
              <a:rPr lang="en-US" dirty="0">
                <a:solidFill>
                  <a:srgbClr val="0F8B92"/>
                </a:solidFill>
                <a:latin typeface="Avenir Medium" panose="02000503020000020003" pitchFamily="2" charset="0"/>
              </a:rPr>
              <a:t>)?</a:t>
            </a:r>
          </a:p>
        </p:txBody>
      </p:sp>
      <p:sp>
        <p:nvSpPr>
          <p:cNvPr id="3" name="Content Placeholder 2">
            <a:extLst>
              <a:ext uri="{FF2B5EF4-FFF2-40B4-BE49-F238E27FC236}">
                <a16:creationId xmlns:a16="http://schemas.microsoft.com/office/drawing/2014/main" id="{DA2051B4-5F8C-8E46-A059-470DFBB64E84}"/>
              </a:ext>
            </a:extLst>
          </p:cNvPr>
          <p:cNvSpPr>
            <a:spLocks noGrp="1"/>
          </p:cNvSpPr>
          <p:nvPr>
            <p:ph idx="1"/>
          </p:nvPr>
        </p:nvSpPr>
        <p:spPr>
          <a:xfrm>
            <a:off x="838200" y="2393577"/>
            <a:ext cx="10515600" cy="3765176"/>
          </a:xfrm>
        </p:spPr>
        <p:txBody>
          <a:bodyPr>
            <a:normAutofit/>
          </a:bodyPr>
          <a:lstStyle/>
          <a:p>
            <a:r>
              <a:rPr lang="en-US" dirty="0">
                <a:latin typeface="Avenir Roman" panose="02000503020000020003" pitchFamily="2" charset="0"/>
              </a:rPr>
              <a:t>Office SharePoint Server 2013 &amp; SharePoint Online</a:t>
            </a:r>
          </a:p>
          <a:p>
            <a:pPr marL="457200" lvl="1" indent="0">
              <a:buNone/>
            </a:pPr>
            <a:endParaRPr lang="en-US" dirty="0">
              <a:latin typeface="Avenir Roman" panose="02000503020000020003" pitchFamily="2" charset="0"/>
            </a:endParaRPr>
          </a:p>
          <a:p>
            <a:pPr lvl="1"/>
            <a:r>
              <a:rPr lang="en-US" dirty="0">
                <a:latin typeface="Avenir Roman" panose="02000503020000020003" pitchFamily="2" charset="0"/>
              </a:rPr>
              <a:t>Based SharePoint Foundation 2013</a:t>
            </a:r>
          </a:p>
          <a:p>
            <a:pPr lvl="1"/>
            <a:r>
              <a:rPr lang="en-US" dirty="0">
                <a:latin typeface="Avenir Roman" panose="02000503020000020003" pitchFamily="2" charset="0"/>
              </a:rPr>
              <a:t>Heavy investment in Client-Side APIs</a:t>
            </a:r>
          </a:p>
          <a:p>
            <a:pPr lvl="1"/>
            <a:r>
              <a:rPr lang="en-US" dirty="0">
                <a:latin typeface="Avenir Roman" panose="02000503020000020003" pitchFamily="2" charset="0"/>
              </a:rPr>
              <a:t>REST-based APIs</a:t>
            </a:r>
          </a:p>
          <a:p>
            <a:pPr lvl="1"/>
            <a:r>
              <a:rPr lang="en-US" dirty="0">
                <a:latin typeface="Avenir Roman" panose="02000503020000020003" pitchFamily="2" charset="0"/>
              </a:rPr>
              <a:t>New Development Model</a:t>
            </a:r>
          </a:p>
          <a:p>
            <a:pPr lvl="2"/>
            <a:r>
              <a:rPr lang="en-US" dirty="0">
                <a:latin typeface="Avenir Roman" panose="02000503020000020003" pitchFamily="2" charset="0"/>
              </a:rPr>
              <a:t>SharePoint Hosted Add-in Model (App Model)</a:t>
            </a:r>
          </a:p>
          <a:p>
            <a:pPr lvl="2"/>
            <a:r>
              <a:rPr lang="en-US" dirty="0">
                <a:latin typeface="Avenir Roman" panose="02000503020000020003" pitchFamily="2" charset="0"/>
              </a:rPr>
              <a:t>Provider Hosted Add-in</a:t>
            </a:r>
          </a:p>
        </p:txBody>
      </p:sp>
      <p:sp>
        <p:nvSpPr>
          <p:cNvPr id="4" name="Title 1">
            <a:extLst>
              <a:ext uri="{FF2B5EF4-FFF2-40B4-BE49-F238E27FC236}">
                <a16:creationId xmlns:a16="http://schemas.microsoft.com/office/drawing/2014/main" id="{339A098E-77DB-DF46-9835-2C58E5C27459}"/>
              </a:ext>
            </a:extLst>
          </p:cNvPr>
          <p:cNvSpPr txBox="1">
            <a:spLocks/>
          </p:cNvSpPr>
          <p:nvPr/>
        </p:nvSpPr>
        <p:spPr>
          <a:xfrm>
            <a:off x="838200" y="1690689"/>
            <a:ext cx="10515600" cy="7028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F8B92"/>
                </a:solidFill>
                <a:latin typeface="Avenir Medium" panose="02000503020000020003" pitchFamily="2" charset="0"/>
              </a:rPr>
              <a:t>History of SharePoint Development</a:t>
            </a:r>
          </a:p>
        </p:txBody>
      </p:sp>
    </p:spTree>
    <p:extLst>
      <p:ext uri="{BB962C8B-B14F-4D97-AF65-F5344CB8AC3E}">
        <p14:creationId xmlns:p14="http://schemas.microsoft.com/office/powerpoint/2010/main" val="64384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6721CE-BC72-7E42-AC9E-B9628DF7989B}"/>
              </a:ext>
            </a:extLst>
          </p:cNvPr>
          <p:cNvPicPr>
            <a:picLocks noChangeAspect="1"/>
          </p:cNvPicPr>
          <p:nvPr/>
        </p:nvPicPr>
        <p:blipFill>
          <a:blip r:embed="rId3">
            <a:alphaModFix amt="5000"/>
          </a:blip>
          <a:stretch>
            <a:fillRect/>
          </a:stretch>
        </p:blipFill>
        <p:spPr>
          <a:xfrm>
            <a:off x="6152170" y="2409058"/>
            <a:ext cx="4572000" cy="1778000"/>
          </a:xfrm>
          <a:prstGeom prst="rect">
            <a:avLst/>
          </a:prstGeom>
        </p:spPr>
      </p:pic>
      <p:pic>
        <p:nvPicPr>
          <p:cNvPr id="9" name="Picture 8">
            <a:extLst>
              <a:ext uri="{FF2B5EF4-FFF2-40B4-BE49-F238E27FC236}">
                <a16:creationId xmlns:a16="http://schemas.microsoft.com/office/drawing/2014/main" id="{DAAD6D5F-91F6-794C-87FA-FA3DF9D518B7}"/>
              </a:ext>
            </a:extLst>
          </p:cNvPr>
          <p:cNvPicPr>
            <a:picLocks noChangeAspect="1"/>
          </p:cNvPicPr>
          <p:nvPr/>
        </p:nvPicPr>
        <p:blipFill>
          <a:blip r:embed="rId4">
            <a:alphaModFix amt="5000"/>
          </a:blip>
          <a:stretch>
            <a:fillRect/>
          </a:stretch>
        </p:blipFill>
        <p:spPr>
          <a:xfrm>
            <a:off x="3535897" y="3120154"/>
            <a:ext cx="4093029" cy="1672331"/>
          </a:xfrm>
          <a:prstGeom prst="rect">
            <a:avLst/>
          </a:prstGeom>
        </p:spPr>
      </p:pic>
      <p:pic>
        <p:nvPicPr>
          <p:cNvPr id="10" name="Picture 9">
            <a:extLst>
              <a:ext uri="{FF2B5EF4-FFF2-40B4-BE49-F238E27FC236}">
                <a16:creationId xmlns:a16="http://schemas.microsoft.com/office/drawing/2014/main" id="{B9073F83-E85D-ED47-88A2-E438CAADFD82}"/>
              </a:ext>
            </a:extLst>
          </p:cNvPr>
          <p:cNvPicPr>
            <a:picLocks noChangeAspect="1"/>
          </p:cNvPicPr>
          <p:nvPr/>
        </p:nvPicPr>
        <p:blipFill>
          <a:blip r:embed="rId5">
            <a:alphaModFix amt="85000"/>
          </a:blip>
          <a:stretch>
            <a:fillRect/>
          </a:stretch>
        </p:blipFill>
        <p:spPr>
          <a:xfrm>
            <a:off x="9596393" y="44037"/>
            <a:ext cx="2595607" cy="2939143"/>
          </a:xfrm>
          <a:prstGeom prst="rect">
            <a:avLst/>
          </a:prstGeom>
        </p:spPr>
      </p:pic>
      <p:sp>
        <p:nvSpPr>
          <p:cNvPr id="2" name="Title 1">
            <a:extLst>
              <a:ext uri="{FF2B5EF4-FFF2-40B4-BE49-F238E27FC236}">
                <a16:creationId xmlns:a16="http://schemas.microsoft.com/office/drawing/2014/main" id="{2332267B-D4DF-9B4D-8D8D-BD413E71A255}"/>
              </a:ext>
            </a:extLst>
          </p:cNvPr>
          <p:cNvSpPr>
            <a:spLocks noGrp="1"/>
          </p:cNvSpPr>
          <p:nvPr>
            <p:ph type="title"/>
          </p:nvPr>
        </p:nvSpPr>
        <p:spPr>
          <a:xfrm>
            <a:off x="838200" y="324903"/>
            <a:ext cx="8196282" cy="1325563"/>
          </a:xfrm>
        </p:spPr>
        <p:txBody>
          <a:bodyPr>
            <a:normAutofit/>
          </a:bodyPr>
          <a:lstStyle/>
          <a:p>
            <a:r>
              <a:rPr lang="en-US" sz="4000" dirty="0">
                <a:solidFill>
                  <a:srgbClr val="0F8B92"/>
                </a:solidFill>
                <a:latin typeface="Avenir Medium" panose="02000503020000020003" pitchFamily="2" charset="0"/>
              </a:rPr>
              <a:t>Development Environment Setup</a:t>
            </a:r>
            <a:endParaRPr lang="en-US" dirty="0">
              <a:solidFill>
                <a:srgbClr val="0F8B92"/>
              </a:solidFill>
              <a:latin typeface="Avenir Medium" panose="02000503020000020003" pitchFamily="2" charset="0"/>
            </a:endParaRPr>
          </a:p>
        </p:txBody>
      </p:sp>
      <p:sp>
        <p:nvSpPr>
          <p:cNvPr id="3" name="Content Placeholder 2">
            <a:extLst>
              <a:ext uri="{FF2B5EF4-FFF2-40B4-BE49-F238E27FC236}">
                <a16:creationId xmlns:a16="http://schemas.microsoft.com/office/drawing/2014/main" id="{DA2051B4-5F8C-8E46-A059-470DFBB64E84}"/>
              </a:ext>
            </a:extLst>
          </p:cNvPr>
          <p:cNvSpPr>
            <a:spLocks noGrp="1"/>
          </p:cNvSpPr>
          <p:nvPr>
            <p:ph idx="1"/>
          </p:nvPr>
        </p:nvSpPr>
        <p:spPr/>
        <p:txBody>
          <a:bodyPr>
            <a:normAutofit/>
          </a:bodyPr>
          <a:lstStyle/>
          <a:p>
            <a:r>
              <a:rPr lang="en-US" sz="2400" dirty="0" err="1">
                <a:latin typeface="Avenir Roman" panose="02000503020000020003" pitchFamily="2" charset="0"/>
              </a:rPr>
              <a:t>NodeJs</a:t>
            </a:r>
            <a:endParaRPr lang="en-US" sz="2400" dirty="0">
              <a:latin typeface="Avenir Roman" panose="02000503020000020003" pitchFamily="2" charset="0"/>
            </a:endParaRPr>
          </a:p>
          <a:p>
            <a:r>
              <a:rPr lang="en-US" sz="2400" dirty="0">
                <a:latin typeface="Avenir Roman" panose="02000503020000020003" pitchFamily="2" charset="0"/>
              </a:rPr>
              <a:t>Development Toolchain</a:t>
            </a:r>
          </a:p>
          <a:p>
            <a:pPr lvl="1"/>
            <a:r>
              <a:rPr lang="en-US" sz="2000" dirty="0">
                <a:latin typeface="Avenir Roman" panose="02000503020000020003" pitchFamily="2" charset="0"/>
              </a:rPr>
              <a:t>Yeoman</a:t>
            </a:r>
          </a:p>
          <a:p>
            <a:pPr lvl="1"/>
            <a:r>
              <a:rPr lang="en-US" sz="2000" dirty="0">
                <a:latin typeface="Avenir Roman" panose="02000503020000020003" pitchFamily="2" charset="0"/>
              </a:rPr>
              <a:t>Gulp</a:t>
            </a:r>
          </a:p>
          <a:p>
            <a:pPr lvl="1"/>
            <a:r>
              <a:rPr lang="en-US" sz="2000" dirty="0">
                <a:latin typeface="Avenir Roman" panose="02000503020000020003" pitchFamily="2" charset="0"/>
              </a:rPr>
              <a:t>Webpack</a:t>
            </a:r>
          </a:p>
          <a:p>
            <a:pPr lvl="1"/>
            <a:r>
              <a:rPr lang="en-US" sz="2000" dirty="0" err="1">
                <a:latin typeface="Avenir Roman" panose="02000503020000020003" pitchFamily="2" charset="0"/>
              </a:rPr>
              <a:t>SPFx</a:t>
            </a:r>
            <a:r>
              <a:rPr lang="en-US" sz="2000" dirty="0">
                <a:latin typeface="Avenir Roman" panose="02000503020000020003" pitchFamily="2" charset="0"/>
              </a:rPr>
              <a:t> Generator</a:t>
            </a:r>
          </a:p>
          <a:p>
            <a:r>
              <a:rPr lang="en-US" sz="2400" dirty="0">
                <a:latin typeface="Avenir Roman" panose="02000503020000020003" pitchFamily="2" charset="0"/>
              </a:rPr>
              <a:t>Code Editor</a:t>
            </a:r>
          </a:p>
          <a:p>
            <a:pPr marL="457200" lvl="1" indent="0">
              <a:buNone/>
            </a:pPr>
            <a:br>
              <a:rPr lang="en-US" sz="2000" dirty="0">
                <a:latin typeface="Avenir Roman" panose="02000503020000020003" pitchFamily="2" charset="0"/>
              </a:rPr>
            </a:br>
            <a:r>
              <a:rPr lang="en-US" sz="2000" dirty="0">
                <a:latin typeface="Avenir Roman" panose="02000503020000020003" pitchFamily="2" charset="0"/>
              </a:rPr>
              <a:t> </a:t>
            </a:r>
          </a:p>
        </p:txBody>
      </p:sp>
      <p:pic>
        <p:nvPicPr>
          <p:cNvPr id="7" name="Picture 6">
            <a:extLst>
              <a:ext uri="{FF2B5EF4-FFF2-40B4-BE49-F238E27FC236}">
                <a16:creationId xmlns:a16="http://schemas.microsoft.com/office/drawing/2014/main" id="{5A64E9BC-FBAF-F54C-BD81-19B07271880B}"/>
              </a:ext>
            </a:extLst>
          </p:cNvPr>
          <p:cNvPicPr>
            <a:picLocks noChangeAspect="1"/>
          </p:cNvPicPr>
          <p:nvPr/>
        </p:nvPicPr>
        <p:blipFill>
          <a:blip r:embed="rId6">
            <a:alphaModFix amt="5000"/>
          </a:blip>
          <a:stretch>
            <a:fillRect/>
          </a:stretch>
        </p:blipFill>
        <p:spPr>
          <a:xfrm>
            <a:off x="8196282" y="1740566"/>
            <a:ext cx="1853976" cy="1390482"/>
          </a:xfrm>
          <a:prstGeom prst="rect">
            <a:avLst/>
          </a:prstGeom>
        </p:spPr>
      </p:pic>
      <p:pic>
        <p:nvPicPr>
          <p:cNvPr id="8" name="Picture 7">
            <a:extLst>
              <a:ext uri="{FF2B5EF4-FFF2-40B4-BE49-F238E27FC236}">
                <a16:creationId xmlns:a16="http://schemas.microsoft.com/office/drawing/2014/main" id="{2F966B19-1E61-F045-B942-5495D5C6A39C}"/>
              </a:ext>
            </a:extLst>
          </p:cNvPr>
          <p:cNvPicPr>
            <a:picLocks noChangeAspect="1"/>
          </p:cNvPicPr>
          <p:nvPr/>
        </p:nvPicPr>
        <p:blipFill>
          <a:blip r:embed="rId7">
            <a:alphaModFix amt="5000"/>
          </a:blip>
          <a:stretch>
            <a:fillRect/>
          </a:stretch>
        </p:blipFill>
        <p:spPr>
          <a:xfrm>
            <a:off x="2290390" y="4121989"/>
            <a:ext cx="4285343" cy="1940391"/>
          </a:xfrm>
          <a:prstGeom prst="rect">
            <a:avLst/>
          </a:prstGeom>
        </p:spPr>
      </p:pic>
      <p:pic>
        <p:nvPicPr>
          <p:cNvPr id="11" name="Picture 10">
            <a:extLst>
              <a:ext uri="{FF2B5EF4-FFF2-40B4-BE49-F238E27FC236}">
                <a16:creationId xmlns:a16="http://schemas.microsoft.com/office/drawing/2014/main" id="{48454F60-A76F-FB40-A565-8B47F4ADE06B}"/>
              </a:ext>
            </a:extLst>
          </p:cNvPr>
          <p:cNvPicPr>
            <a:picLocks noChangeAspect="1"/>
          </p:cNvPicPr>
          <p:nvPr/>
        </p:nvPicPr>
        <p:blipFill>
          <a:blip r:embed="rId8"/>
          <a:stretch>
            <a:fillRect/>
          </a:stretch>
        </p:blipFill>
        <p:spPr>
          <a:xfrm>
            <a:off x="241116" y="5384530"/>
            <a:ext cx="2651126" cy="1325563"/>
          </a:xfrm>
          <a:prstGeom prst="rect">
            <a:avLst/>
          </a:prstGeom>
        </p:spPr>
      </p:pic>
    </p:spTree>
    <p:extLst>
      <p:ext uri="{BB962C8B-B14F-4D97-AF65-F5344CB8AC3E}">
        <p14:creationId xmlns:p14="http://schemas.microsoft.com/office/powerpoint/2010/main" val="11085678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AD6D5F-91F6-794C-87FA-FA3DF9D518B7}"/>
              </a:ext>
            </a:extLst>
          </p:cNvPr>
          <p:cNvPicPr>
            <a:picLocks noChangeAspect="1"/>
          </p:cNvPicPr>
          <p:nvPr/>
        </p:nvPicPr>
        <p:blipFill>
          <a:blip r:embed="rId3">
            <a:alphaModFix amt="5000"/>
          </a:blip>
          <a:stretch>
            <a:fillRect/>
          </a:stretch>
        </p:blipFill>
        <p:spPr>
          <a:xfrm>
            <a:off x="3535897" y="3120154"/>
            <a:ext cx="4093029" cy="1672331"/>
          </a:xfrm>
          <a:prstGeom prst="rect">
            <a:avLst/>
          </a:prstGeom>
        </p:spPr>
      </p:pic>
      <p:pic>
        <p:nvPicPr>
          <p:cNvPr id="10" name="Picture 9">
            <a:extLst>
              <a:ext uri="{FF2B5EF4-FFF2-40B4-BE49-F238E27FC236}">
                <a16:creationId xmlns:a16="http://schemas.microsoft.com/office/drawing/2014/main" id="{B9073F83-E85D-ED47-88A2-E438CAADFD82}"/>
              </a:ext>
            </a:extLst>
          </p:cNvPr>
          <p:cNvPicPr>
            <a:picLocks noChangeAspect="1"/>
          </p:cNvPicPr>
          <p:nvPr/>
        </p:nvPicPr>
        <p:blipFill>
          <a:blip r:embed="rId4">
            <a:alphaModFix amt="5000"/>
          </a:blip>
          <a:stretch>
            <a:fillRect/>
          </a:stretch>
        </p:blipFill>
        <p:spPr>
          <a:xfrm>
            <a:off x="9596393" y="44037"/>
            <a:ext cx="2595607" cy="2939143"/>
          </a:xfrm>
          <a:prstGeom prst="rect">
            <a:avLst/>
          </a:prstGeom>
        </p:spPr>
      </p:pic>
      <p:sp>
        <p:nvSpPr>
          <p:cNvPr id="3" name="Content Placeholder 2">
            <a:extLst>
              <a:ext uri="{FF2B5EF4-FFF2-40B4-BE49-F238E27FC236}">
                <a16:creationId xmlns:a16="http://schemas.microsoft.com/office/drawing/2014/main" id="{DA2051B4-5F8C-8E46-A059-470DFBB64E84}"/>
              </a:ext>
            </a:extLst>
          </p:cNvPr>
          <p:cNvSpPr>
            <a:spLocks noGrp="1"/>
          </p:cNvSpPr>
          <p:nvPr>
            <p:ph idx="1"/>
          </p:nvPr>
        </p:nvSpPr>
        <p:spPr/>
        <p:txBody>
          <a:bodyPr>
            <a:normAutofit/>
          </a:bodyPr>
          <a:lstStyle/>
          <a:p>
            <a:r>
              <a:rPr lang="en-US" sz="2400" dirty="0" err="1">
                <a:latin typeface="Avenir Roman" panose="02000503020000020003" pitchFamily="2" charset="0"/>
              </a:rPr>
              <a:t>NodeJs</a:t>
            </a:r>
            <a:endParaRPr lang="en-US" sz="2400" dirty="0">
              <a:latin typeface="Avenir Roman" panose="02000503020000020003" pitchFamily="2" charset="0"/>
            </a:endParaRPr>
          </a:p>
          <a:p>
            <a:r>
              <a:rPr lang="en-US" sz="2400" dirty="0">
                <a:latin typeface="Avenir Roman" panose="02000503020000020003" pitchFamily="2" charset="0"/>
              </a:rPr>
              <a:t>Development Toolchain</a:t>
            </a:r>
          </a:p>
          <a:p>
            <a:pPr lvl="1"/>
            <a:r>
              <a:rPr lang="en-US" sz="2000" dirty="0">
                <a:latin typeface="Avenir Roman" panose="02000503020000020003" pitchFamily="2" charset="0"/>
              </a:rPr>
              <a:t>Yeoman</a:t>
            </a:r>
          </a:p>
          <a:p>
            <a:pPr lvl="1"/>
            <a:r>
              <a:rPr lang="en-US" sz="2000" dirty="0">
                <a:latin typeface="Avenir Roman" panose="02000503020000020003" pitchFamily="2" charset="0"/>
              </a:rPr>
              <a:t>Gulp</a:t>
            </a:r>
          </a:p>
          <a:p>
            <a:pPr lvl="1"/>
            <a:r>
              <a:rPr lang="en-US" sz="2000" dirty="0" err="1">
                <a:latin typeface="Avenir Roman" panose="02000503020000020003" pitchFamily="2" charset="0"/>
              </a:rPr>
              <a:t>SPFx</a:t>
            </a:r>
            <a:r>
              <a:rPr lang="en-US" sz="2000" dirty="0">
                <a:latin typeface="Avenir Roman" panose="02000503020000020003" pitchFamily="2" charset="0"/>
              </a:rPr>
              <a:t> Generator</a:t>
            </a:r>
          </a:p>
          <a:p>
            <a:r>
              <a:rPr lang="en-US" sz="2400" dirty="0">
                <a:latin typeface="Avenir Roman" panose="02000503020000020003" pitchFamily="2" charset="0"/>
              </a:rPr>
              <a:t>Code Editor</a:t>
            </a:r>
          </a:p>
          <a:p>
            <a:pPr marL="457200" lvl="1" indent="0">
              <a:buNone/>
            </a:pPr>
            <a:br>
              <a:rPr lang="en-US" sz="2000" dirty="0">
                <a:latin typeface="Avenir Roman" panose="02000503020000020003" pitchFamily="2" charset="0"/>
              </a:rPr>
            </a:br>
            <a:r>
              <a:rPr lang="en-US" sz="2000" dirty="0">
                <a:latin typeface="Avenir Roman" panose="02000503020000020003" pitchFamily="2" charset="0"/>
              </a:rPr>
              <a:t> </a:t>
            </a:r>
          </a:p>
        </p:txBody>
      </p:sp>
      <p:pic>
        <p:nvPicPr>
          <p:cNvPr id="7" name="Picture 6">
            <a:extLst>
              <a:ext uri="{FF2B5EF4-FFF2-40B4-BE49-F238E27FC236}">
                <a16:creationId xmlns:a16="http://schemas.microsoft.com/office/drawing/2014/main" id="{5A64E9BC-FBAF-F54C-BD81-19B07271880B}"/>
              </a:ext>
            </a:extLst>
          </p:cNvPr>
          <p:cNvPicPr>
            <a:picLocks noChangeAspect="1"/>
          </p:cNvPicPr>
          <p:nvPr/>
        </p:nvPicPr>
        <p:blipFill>
          <a:blip r:embed="rId5">
            <a:alphaModFix amt="5000"/>
          </a:blip>
          <a:stretch>
            <a:fillRect/>
          </a:stretch>
        </p:blipFill>
        <p:spPr>
          <a:xfrm>
            <a:off x="8196282" y="1740566"/>
            <a:ext cx="1853976" cy="1390482"/>
          </a:xfrm>
          <a:prstGeom prst="rect">
            <a:avLst/>
          </a:prstGeom>
        </p:spPr>
      </p:pic>
      <p:pic>
        <p:nvPicPr>
          <p:cNvPr id="8" name="Picture 7">
            <a:extLst>
              <a:ext uri="{FF2B5EF4-FFF2-40B4-BE49-F238E27FC236}">
                <a16:creationId xmlns:a16="http://schemas.microsoft.com/office/drawing/2014/main" id="{2F966B19-1E61-F045-B942-5495D5C6A39C}"/>
              </a:ext>
            </a:extLst>
          </p:cNvPr>
          <p:cNvPicPr>
            <a:picLocks noChangeAspect="1"/>
          </p:cNvPicPr>
          <p:nvPr/>
        </p:nvPicPr>
        <p:blipFill>
          <a:blip r:embed="rId6">
            <a:alphaModFix/>
          </a:blip>
          <a:stretch>
            <a:fillRect/>
          </a:stretch>
        </p:blipFill>
        <p:spPr>
          <a:xfrm>
            <a:off x="2290390" y="4121989"/>
            <a:ext cx="4285343" cy="1940391"/>
          </a:xfrm>
          <a:prstGeom prst="rect">
            <a:avLst/>
          </a:prstGeom>
        </p:spPr>
      </p:pic>
      <p:pic>
        <p:nvPicPr>
          <p:cNvPr id="11" name="Picture 10">
            <a:extLst>
              <a:ext uri="{FF2B5EF4-FFF2-40B4-BE49-F238E27FC236}">
                <a16:creationId xmlns:a16="http://schemas.microsoft.com/office/drawing/2014/main" id="{48454F60-A76F-FB40-A565-8B47F4ADE06B}"/>
              </a:ext>
            </a:extLst>
          </p:cNvPr>
          <p:cNvPicPr>
            <a:picLocks noChangeAspect="1"/>
          </p:cNvPicPr>
          <p:nvPr/>
        </p:nvPicPr>
        <p:blipFill>
          <a:blip r:embed="rId7"/>
          <a:stretch>
            <a:fillRect/>
          </a:stretch>
        </p:blipFill>
        <p:spPr>
          <a:xfrm>
            <a:off x="241116" y="5384530"/>
            <a:ext cx="2651126" cy="1325563"/>
          </a:xfrm>
          <a:prstGeom prst="rect">
            <a:avLst/>
          </a:prstGeom>
        </p:spPr>
      </p:pic>
      <p:pic>
        <p:nvPicPr>
          <p:cNvPr id="12" name="Picture 11">
            <a:extLst>
              <a:ext uri="{FF2B5EF4-FFF2-40B4-BE49-F238E27FC236}">
                <a16:creationId xmlns:a16="http://schemas.microsoft.com/office/drawing/2014/main" id="{0D9D9485-FD68-5242-80DA-6BACCF261048}"/>
              </a:ext>
            </a:extLst>
          </p:cNvPr>
          <p:cNvPicPr>
            <a:picLocks noChangeAspect="1"/>
          </p:cNvPicPr>
          <p:nvPr/>
        </p:nvPicPr>
        <p:blipFill>
          <a:blip r:embed="rId8">
            <a:alphaModFix amt="5000"/>
          </a:blip>
          <a:stretch>
            <a:fillRect/>
          </a:stretch>
        </p:blipFill>
        <p:spPr>
          <a:xfrm>
            <a:off x="6152170" y="2409058"/>
            <a:ext cx="4572000" cy="1778000"/>
          </a:xfrm>
          <a:prstGeom prst="rect">
            <a:avLst/>
          </a:prstGeom>
        </p:spPr>
      </p:pic>
      <p:sp>
        <p:nvSpPr>
          <p:cNvPr id="13" name="Title 1">
            <a:extLst>
              <a:ext uri="{FF2B5EF4-FFF2-40B4-BE49-F238E27FC236}">
                <a16:creationId xmlns:a16="http://schemas.microsoft.com/office/drawing/2014/main" id="{F948316B-8111-554A-95C3-C260EE292F00}"/>
              </a:ext>
            </a:extLst>
          </p:cNvPr>
          <p:cNvSpPr txBox="1">
            <a:spLocks/>
          </p:cNvSpPr>
          <p:nvPr/>
        </p:nvSpPr>
        <p:spPr>
          <a:xfrm>
            <a:off x="838200" y="324903"/>
            <a:ext cx="81962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0F8B92"/>
                </a:solidFill>
                <a:latin typeface="Avenir Medium" panose="02000503020000020003" pitchFamily="2" charset="0"/>
              </a:rPr>
              <a:t>Development Environment Setup</a:t>
            </a:r>
            <a:endParaRPr lang="en-US" dirty="0">
              <a:solidFill>
                <a:srgbClr val="0F8B92"/>
              </a:solidFill>
              <a:latin typeface="Avenir Medium" panose="02000503020000020003" pitchFamily="2" charset="0"/>
            </a:endParaRPr>
          </a:p>
        </p:txBody>
      </p:sp>
    </p:spTree>
    <p:extLst>
      <p:ext uri="{BB962C8B-B14F-4D97-AF65-F5344CB8AC3E}">
        <p14:creationId xmlns:p14="http://schemas.microsoft.com/office/powerpoint/2010/main" val="4020146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AD6D5F-91F6-794C-87FA-FA3DF9D518B7}"/>
              </a:ext>
            </a:extLst>
          </p:cNvPr>
          <p:cNvPicPr>
            <a:picLocks noChangeAspect="1"/>
          </p:cNvPicPr>
          <p:nvPr/>
        </p:nvPicPr>
        <p:blipFill>
          <a:blip r:embed="rId3">
            <a:alphaModFix/>
          </a:blip>
          <a:stretch>
            <a:fillRect/>
          </a:stretch>
        </p:blipFill>
        <p:spPr>
          <a:xfrm>
            <a:off x="3535897" y="3120154"/>
            <a:ext cx="4093029" cy="1672331"/>
          </a:xfrm>
          <a:prstGeom prst="rect">
            <a:avLst/>
          </a:prstGeom>
        </p:spPr>
      </p:pic>
      <p:pic>
        <p:nvPicPr>
          <p:cNvPr id="10" name="Picture 9">
            <a:extLst>
              <a:ext uri="{FF2B5EF4-FFF2-40B4-BE49-F238E27FC236}">
                <a16:creationId xmlns:a16="http://schemas.microsoft.com/office/drawing/2014/main" id="{B9073F83-E85D-ED47-88A2-E438CAADFD82}"/>
              </a:ext>
            </a:extLst>
          </p:cNvPr>
          <p:cNvPicPr>
            <a:picLocks noChangeAspect="1"/>
          </p:cNvPicPr>
          <p:nvPr/>
        </p:nvPicPr>
        <p:blipFill>
          <a:blip r:embed="rId4">
            <a:alphaModFix amt="5000"/>
          </a:blip>
          <a:stretch>
            <a:fillRect/>
          </a:stretch>
        </p:blipFill>
        <p:spPr>
          <a:xfrm>
            <a:off x="9596393" y="44037"/>
            <a:ext cx="2595607" cy="2939143"/>
          </a:xfrm>
          <a:prstGeom prst="rect">
            <a:avLst/>
          </a:prstGeom>
        </p:spPr>
      </p:pic>
      <p:sp>
        <p:nvSpPr>
          <p:cNvPr id="3" name="Content Placeholder 2">
            <a:extLst>
              <a:ext uri="{FF2B5EF4-FFF2-40B4-BE49-F238E27FC236}">
                <a16:creationId xmlns:a16="http://schemas.microsoft.com/office/drawing/2014/main" id="{DA2051B4-5F8C-8E46-A059-470DFBB64E84}"/>
              </a:ext>
            </a:extLst>
          </p:cNvPr>
          <p:cNvSpPr>
            <a:spLocks noGrp="1"/>
          </p:cNvSpPr>
          <p:nvPr>
            <p:ph idx="1"/>
          </p:nvPr>
        </p:nvSpPr>
        <p:spPr/>
        <p:txBody>
          <a:bodyPr>
            <a:normAutofit/>
          </a:bodyPr>
          <a:lstStyle/>
          <a:p>
            <a:r>
              <a:rPr lang="en-US" sz="2400" dirty="0" err="1">
                <a:latin typeface="Avenir Roman" panose="02000503020000020003" pitchFamily="2" charset="0"/>
              </a:rPr>
              <a:t>NodeJs</a:t>
            </a:r>
            <a:endParaRPr lang="en-US" sz="2400" dirty="0">
              <a:latin typeface="Avenir Roman" panose="02000503020000020003" pitchFamily="2" charset="0"/>
            </a:endParaRPr>
          </a:p>
          <a:p>
            <a:r>
              <a:rPr lang="en-US" sz="2400" dirty="0">
                <a:latin typeface="Avenir Roman" panose="02000503020000020003" pitchFamily="2" charset="0"/>
              </a:rPr>
              <a:t>Development Toolchain</a:t>
            </a:r>
          </a:p>
          <a:p>
            <a:pPr lvl="1"/>
            <a:r>
              <a:rPr lang="en-US" sz="2000" dirty="0">
                <a:latin typeface="Avenir Roman" panose="02000503020000020003" pitchFamily="2" charset="0"/>
              </a:rPr>
              <a:t>Yeoman</a:t>
            </a:r>
          </a:p>
          <a:p>
            <a:pPr lvl="1"/>
            <a:r>
              <a:rPr lang="en-US" sz="2000" dirty="0">
                <a:latin typeface="Avenir Roman" panose="02000503020000020003" pitchFamily="2" charset="0"/>
              </a:rPr>
              <a:t>Gulp</a:t>
            </a:r>
          </a:p>
          <a:p>
            <a:pPr lvl="1"/>
            <a:r>
              <a:rPr lang="en-US" sz="2000" dirty="0" err="1">
                <a:latin typeface="Avenir Roman" panose="02000503020000020003" pitchFamily="2" charset="0"/>
              </a:rPr>
              <a:t>SPFx</a:t>
            </a:r>
            <a:r>
              <a:rPr lang="en-US" sz="2000" dirty="0">
                <a:latin typeface="Avenir Roman" panose="02000503020000020003" pitchFamily="2" charset="0"/>
              </a:rPr>
              <a:t> Generator</a:t>
            </a:r>
          </a:p>
          <a:p>
            <a:r>
              <a:rPr lang="en-US" sz="2400" dirty="0">
                <a:latin typeface="Avenir Roman" panose="02000503020000020003" pitchFamily="2" charset="0"/>
              </a:rPr>
              <a:t>Code Editor</a:t>
            </a:r>
          </a:p>
          <a:p>
            <a:pPr marL="457200" lvl="1" indent="0">
              <a:buNone/>
            </a:pPr>
            <a:br>
              <a:rPr lang="en-US" sz="2000" dirty="0">
                <a:latin typeface="Avenir Roman" panose="02000503020000020003" pitchFamily="2" charset="0"/>
              </a:rPr>
            </a:br>
            <a:r>
              <a:rPr lang="en-US" sz="2000" dirty="0">
                <a:latin typeface="Avenir Roman" panose="02000503020000020003" pitchFamily="2" charset="0"/>
              </a:rPr>
              <a:t> </a:t>
            </a:r>
          </a:p>
        </p:txBody>
      </p:sp>
      <p:pic>
        <p:nvPicPr>
          <p:cNvPr id="7" name="Picture 6">
            <a:extLst>
              <a:ext uri="{FF2B5EF4-FFF2-40B4-BE49-F238E27FC236}">
                <a16:creationId xmlns:a16="http://schemas.microsoft.com/office/drawing/2014/main" id="{5A64E9BC-FBAF-F54C-BD81-19B07271880B}"/>
              </a:ext>
            </a:extLst>
          </p:cNvPr>
          <p:cNvPicPr>
            <a:picLocks noChangeAspect="1"/>
          </p:cNvPicPr>
          <p:nvPr/>
        </p:nvPicPr>
        <p:blipFill>
          <a:blip r:embed="rId5">
            <a:alphaModFix amt="5000"/>
          </a:blip>
          <a:stretch>
            <a:fillRect/>
          </a:stretch>
        </p:blipFill>
        <p:spPr>
          <a:xfrm>
            <a:off x="8196282" y="1740566"/>
            <a:ext cx="1853976" cy="1390482"/>
          </a:xfrm>
          <a:prstGeom prst="rect">
            <a:avLst/>
          </a:prstGeom>
        </p:spPr>
      </p:pic>
      <p:pic>
        <p:nvPicPr>
          <p:cNvPr id="8" name="Picture 7">
            <a:extLst>
              <a:ext uri="{FF2B5EF4-FFF2-40B4-BE49-F238E27FC236}">
                <a16:creationId xmlns:a16="http://schemas.microsoft.com/office/drawing/2014/main" id="{2F966B19-1E61-F045-B942-5495D5C6A39C}"/>
              </a:ext>
            </a:extLst>
          </p:cNvPr>
          <p:cNvPicPr>
            <a:picLocks noChangeAspect="1"/>
          </p:cNvPicPr>
          <p:nvPr/>
        </p:nvPicPr>
        <p:blipFill>
          <a:blip r:embed="rId6">
            <a:alphaModFix/>
          </a:blip>
          <a:stretch>
            <a:fillRect/>
          </a:stretch>
        </p:blipFill>
        <p:spPr>
          <a:xfrm>
            <a:off x="2290390" y="4121989"/>
            <a:ext cx="4285343" cy="1940391"/>
          </a:xfrm>
          <a:prstGeom prst="rect">
            <a:avLst/>
          </a:prstGeom>
        </p:spPr>
      </p:pic>
      <p:pic>
        <p:nvPicPr>
          <p:cNvPr id="11" name="Picture 10">
            <a:extLst>
              <a:ext uri="{FF2B5EF4-FFF2-40B4-BE49-F238E27FC236}">
                <a16:creationId xmlns:a16="http://schemas.microsoft.com/office/drawing/2014/main" id="{48454F60-A76F-FB40-A565-8B47F4ADE06B}"/>
              </a:ext>
            </a:extLst>
          </p:cNvPr>
          <p:cNvPicPr>
            <a:picLocks noChangeAspect="1"/>
          </p:cNvPicPr>
          <p:nvPr/>
        </p:nvPicPr>
        <p:blipFill>
          <a:blip r:embed="rId7"/>
          <a:stretch>
            <a:fillRect/>
          </a:stretch>
        </p:blipFill>
        <p:spPr>
          <a:xfrm>
            <a:off x="241116" y="5384530"/>
            <a:ext cx="2651126" cy="1325563"/>
          </a:xfrm>
          <a:prstGeom prst="rect">
            <a:avLst/>
          </a:prstGeom>
        </p:spPr>
      </p:pic>
      <p:pic>
        <p:nvPicPr>
          <p:cNvPr id="12" name="Picture 11">
            <a:extLst>
              <a:ext uri="{FF2B5EF4-FFF2-40B4-BE49-F238E27FC236}">
                <a16:creationId xmlns:a16="http://schemas.microsoft.com/office/drawing/2014/main" id="{5CDA2E18-17D3-704C-A522-565018778CE4}"/>
              </a:ext>
            </a:extLst>
          </p:cNvPr>
          <p:cNvPicPr>
            <a:picLocks noChangeAspect="1"/>
          </p:cNvPicPr>
          <p:nvPr/>
        </p:nvPicPr>
        <p:blipFill>
          <a:blip r:embed="rId8">
            <a:alphaModFix amt="5000"/>
          </a:blip>
          <a:stretch>
            <a:fillRect/>
          </a:stretch>
        </p:blipFill>
        <p:spPr>
          <a:xfrm>
            <a:off x="6152170" y="2409058"/>
            <a:ext cx="4572000" cy="1778000"/>
          </a:xfrm>
          <a:prstGeom prst="rect">
            <a:avLst/>
          </a:prstGeom>
        </p:spPr>
      </p:pic>
      <p:sp>
        <p:nvSpPr>
          <p:cNvPr id="13" name="Title 1">
            <a:extLst>
              <a:ext uri="{FF2B5EF4-FFF2-40B4-BE49-F238E27FC236}">
                <a16:creationId xmlns:a16="http://schemas.microsoft.com/office/drawing/2014/main" id="{031B3B69-BB5E-FB47-BB84-B28146852E13}"/>
              </a:ext>
            </a:extLst>
          </p:cNvPr>
          <p:cNvSpPr txBox="1">
            <a:spLocks/>
          </p:cNvSpPr>
          <p:nvPr/>
        </p:nvSpPr>
        <p:spPr>
          <a:xfrm>
            <a:off x="838200" y="324903"/>
            <a:ext cx="81962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0F8B92"/>
                </a:solidFill>
                <a:latin typeface="Avenir Medium" panose="02000503020000020003" pitchFamily="2" charset="0"/>
              </a:rPr>
              <a:t>Development Environment Setup</a:t>
            </a:r>
            <a:endParaRPr lang="en-US" dirty="0">
              <a:solidFill>
                <a:srgbClr val="0F8B92"/>
              </a:solidFill>
              <a:latin typeface="Avenir Medium" panose="02000503020000020003" pitchFamily="2" charset="0"/>
            </a:endParaRPr>
          </a:p>
        </p:txBody>
      </p:sp>
    </p:spTree>
    <p:extLst>
      <p:ext uri="{BB962C8B-B14F-4D97-AF65-F5344CB8AC3E}">
        <p14:creationId xmlns:p14="http://schemas.microsoft.com/office/powerpoint/2010/main" val="15505732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AD6D5F-91F6-794C-87FA-FA3DF9D518B7}"/>
              </a:ext>
            </a:extLst>
          </p:cNvPr>
          <p:cNvPicPr>
            <a:picLocks noChangeAspect="1"/>
          </p:cNvPicPr>
          <p:nvPr/>
        </p:nvPicPr>
        <p:blipFill>
          <a:blip r:embed="rId3">
            <a:alphaModFix/>
          </a:blip>
          <a:stretch>
            <a:fillRect/>
          </a:stretch>
        </p:blipFill>
        <p:spPr>
          <a:xfrm>
            <a:off x="3079788" y="3183209"/>
            <a:ext cx="4093029" cy="1672331"/>
          </a:xfrm>
          <a:prstGeom prst="rect">
            <a:avLst/>
          </a:prstGeom>
        </p:spPr>
      </p:pic>
      <p:pic>
        <p:nvPicPr>
          <p:cNvPr id="10" name="Picture 9">
            <a:extLst>
              <a:ext uri="{FF2B5EF4-FFF2-40B4-BE49-F238E27FC236}">
                <a16:creationId xmlns:a16="http://schemas.microsoft.com/office/drawing/2014/main" id="{B9073F83-E85D-ED47-88A2-E438CAADFD82}"/>
              </a:ext>
            </a:extLst>
          </p:cNvPr>
          <p:cNvPicPr>
            <a:picLocks noChangeAspect="1"/>
          </p:cNvPicPr>
          <p:nvPr/>
        </p:nvPicPr>
        <p:blipFill>
          <a:blip r:embed="rId4">
            <a:alphaModFix amt="5000"/>
          </a:blip>
          <a:stretch>
            <a:fillRect/>
          </a:stretch>
        </p:blipFill>
        <p:spPr>
          <a:xfrm>
            <a:off x="9596393" y="44037"/>
            <a:ext cx="2595607" cy="2939143"/>
          </a:xfrm>
          <a:prstGeom prst="rect">
            <a:avLst/>
          </a:prstGeom>
        </p:spPr>
      </p:pic>
      <p:sp>
        <p:nvSpPr>
          <p:cNvPr id="3" name="Content Placeholder 2">
            <a:extLst>
              <a:ext uri="{FF2B5EF4-FFF2-40B4-BE49-F238E27FC236}">
                <a16:creationId xmlns:a16="http://schemas.microsoft.com/office/drawing/2014/main" id="{DA2051B4-5F8C-8E46-A059-470DFBB64E84}"/>
              </a:ext>
            </a:extLst>
          </p:cNvPr>
          <p:cNvSpPr>
            <a:spLocks noGrp="1"/>
          </p:cNvSpPr>
          <p:nvPr>
            <p:ph idx="1"/>
          </p:nvPr>
        </p:nvSpPr>
        <p:spPr/>
        <p:txBody>
          <a:bodyPr>
            <a:normAutofit/>
          </a:bodyPr>
          <a:lstStyle/>
          <a:p>
            <a:r>
              <a:rPr lang="en-US" sz="2400" dirty="0" err="1">
                <a:latin typeface="Avenir Roman" panose="02000503020000020003" pitchFamily="2" charset="0"/>
              </a:rPr>
              <a:t>NodeJs</a:t>
            </a:r>
            <a:endParaRPr lang="en-US" sz="2400" dirty="0">
              <a:latin typeface="Avenir Roman" panose="02000503020000020003" pitchFamily="2" charset="0"/>
            </a:endParaRPr>
          </a:p>
          <a:p>
            <a:r>
              <a:rPr lang="en-US" sz="2400" dirty="0">
                <a:latin typeface="Avenir Roman" panose="02000503020000020003" pitchFamily="2" charset="0"/>
              </a:rPr>
              <a:t>Development Toolchain</a:t>
            </a:r>
          </a:p>
          <a:p>
            <a:pPr lvl="1"/>
            <a:r>
              <a:rPr lang="en-US" sz="2000" dirty="0">
                <a:latin typeface="Avenir Roman" panose="02000503020000020003" pitchFamily="2" charset="0"/>
              </a:rPr>
              <a:t>Yeoman</a:t>
            </a:r>
          </a:p>
          <a:p>
            <a:pPr lvl="1"/>
            <a:r>
              <a:rPr lang="en-US" sz="2000" dirty="0">
                <a:latin typeface="Avenir Roman" panose="02000503020000020003" pitchFamily="2" charset="0"/>
              </a:rPr>
              <a:t>Gulp</a:t>
            </a:r>
          </a:p>
          <a:p>
            <a:pPr lvl="1"/>
            <a:r>
              <a:rPr lang="en-US" sz="2000" dirty="0" err="1">
                <a:latin typeface="Avenir Roman" panose="02000503020000020003" pitchFamily="2" charset="0"/>
              </a:rPr>
              <a:t>SPFx</a:t>
            </a:r>
            <a:r>
              <a:rPr lang="en-US" sz="2000" dirty="0">
                <a:latin typeface="Avenir Roman" panose="02000503020000020003" pitchFamily="2" charset="0"/>
              </a:rPr>
              <a:t> Generator</a:t>
            </a:r>
          </a:p>
          <a:p>
            <a:r>
              <a:rPr lang="en-US" sz="2400" dirty="0">
                <a:latin typeface="Avenir Roman" panose="02000503020000020003" pitchFamily="2" charset="0"/>
              </a:rPr>
              <a:t>Code Editor</a:t>
            </a:r>
          </a:p>
          <a:p>
            <a:pPr marL="457200" lvl="1" indent="0">
              <a:buNone/>
            </a:pPr>
            <a:br>
              <a:rPr lang="en-US" sz="2000" dirty="0">
                <a:latin typeface="Avenir Roman" panose="02000503020000020003" pitchFamily="2" charset="0"/>
              </a:rPr>
            </a:br>
            <a:r>
              <a:rPr lang="en-US" sz="2000" dirty="0">
                <a:latin typeface="Avenir Roman" panose="02000503020000020003" pitchFamily="2" charset="0"/>
              </a:rPr>
              <a:t> </a:t>
            </a:r>
          </a:p>
        </p:txBody>
      </p:sp>
      <p:pic>
        <p:nvPicPr>
          <p:cNvPr id="8" name="Picture 7">
            <a:extLst>
              <a:ext uri="{FF2B5EF4-FFF2-40B4-BE49-F238E27FC236}">
                <a16:creationId xmlns:a16="http://schemas.microsoft.com/office/drawing/2014/main" id="{2F966B19-1E61-F045-B942-5495D5C6A39C}"/>
              </a:ext>
            </a:extLst>
          </p:cNvPr>
          <p:cNvPicPr>
            <a:picLocks noChangeAspect="1"/>
          </p:cNvPicPr>
          <p:nvPr/>
        </p:nvPicPr>
        <p:blipFill>
          <a:blip r:embed="rId5">
            <a:alphaModFix/>
          </a:blip>
          <a:stretch>
            <a:fillRect/>
          </a:stretch>
        </p:blipFill>
        <p:spPr>
          <a:xfrm>
            <a:off x="2290390" y="4121989"/>
            <a:ext cx="4285343" cy="1940391"/>
          </a:xfrm>
          <a:prstGeom prst="rect">
            <a:avLst/>
          </a:prstGeom>
        </p:spPr>
      </p:pic>
      <p:pic>
        <p:nvPicPr>
          <p:cNvPr id="11" name="Picture 10">
            <a:extLst>
              <a:ext uri="{FF2B5EF4-FFF2-40B4-BE49-F238E27FC236}">
                <a16:creationId xmlns:a16="http://schemas.microsoft.com/office/drawing/2014/main" id="{48454F60-A76F-FB40-A565-8B47F4ADE06B}"/>
              </a:ext>
            </a:extLst>
          </p:cNvPr>
          <p:cNvPicPr>
            <a:picLocks noChangeAspect="1"/>
          </p:cNvPicPr>
          <p:nvPr/>
        </p:nvPicPr>
        <p:blipFill>
          <a:blip r:embed="rId6"/>
          <a:stretch>
            <a:fillRect/>
          </a:stretch>
        </p:blipFill>
        <p:spPr>
          <a:xfrm>
            <a:off x="241116" y="5384530"/>
            <a:ext cx="2651126" cy="1325563"/>
          </a:xfrm>
          <a:prstGeom prst="rect">
            <a:avLst/>
          </a:prstGeom>
        </p:spPr>
      </p:pic>
      <p:pic>
        <p:nvPicPr>
          <p:cNvPr id="12" name="Picture 11">
            <a:extLst>
              <a:ext uri="{FF2B5EF4-FFF2-40B4-BE49-F238E27FC236}">
                <a16:creationId xmlns:a16="http://schemas.microsoft.com/office/drawing/2014/main" id="{B6785B17-EDBC-6D44-9AC9-35096A2FD38E}"/>
              </a:ext>
            </a:extLst>
          </p:cNvPr>
          <p:cNvPicPr>
            <a:picLocks noChangeAspect="1"/>
          </p:cNvPicPr>
          <p:nvPr/>
        </p:nvPicPr>
        <p:blipFill>
          <a:blip r:embed="rId7">
            <a:alphaModFix/>
          </a:blip>
          <a:stretch>
            <a:fillRect/>
          </a:stretch>
        </p:blipFill>
        <p:spPr>
          <a:xfrm>
            <a:off x="6152170" y="2409058"/>
            <a:ext cx="4572000" cy="1778000"/>
          </a:xfrm>
          <a:prstGeom prst="rect">
            <a:avLst/>
          </a:prstGeom>
        </p:spPr>
      </p:pic>
      <p:pic>
        <p:nvPicPr>
          <p:cNvPr id="7" name="Picture 6">
            <a:extLst>
              <a:ext uri="{FF2B5EF4-FFF2-40B4-BE49-F238E27FC236}">
                <a16:creationId xmlns:a16="http://schemas.microsoft.com/office/drawing/2014/main" id="{5A64E9BC-FBAF-F54C-BD81-19B07271880B}"/>
              </a:ext>
            </a:extLst>
          </p:cNvPr>
          <p:cNvPicPr>
            <a:picLocks noChangeAspect="1"/>
          </p:cNvPicPr>
          <p:nvPr/>
        </p:nvPicPr>
        <p:blipFill>
          <a:blip r:embed="rId8">
            <a:alphaModFix amt="5000"/>
          </a:blip>
          <a:stretch>
            <a:fillRect/>
          </a:stretch>
        </p:blipFill>
        <p:spPr>
          <a:xfrm>
            <a:off x="8196282" y="1740566"/>
            <a:ext cx="1853976" cy="1390482"/>
          </a:xfrm>
          <a:prstGeom prst="rect">
            <a:avLst/>
          </a:prstGeom>
        </p:spPr>
      </p:pic>
      <p:sp>
        <p:nvSpPr>
          <p:cNvPr id="13" name="Title 1">
            <a:extLst>
              <a:ext uri="{FF2B5EF4-FFF2-40B4-BE49-F238E27FC236}">
                <a16:creationId xmlns:a16="http://schemas.microsoft.com/office/drawing/2014/main" id="{5D04F3A4-6552-B549-AEB1-3187965B9DC0}"/>
              </a:ext>
            </a:extLst>
          </p:cNvPr>
          <p:cNvSpPr txBox="1">
            <a:spLocks/>
          </p:cNvSpPr>
          <p:nvPr/>
        </p:nvSpPr>
        <p:spPr>
          <a:xfrm>
            <a:off x="838200" y="324903"/>
            <a:ext cx="81962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F8B92"/>
                </a:solidFill>
                <a:latin typeface="Avenir Medium" panose="02000503020000020003" pitchFamily="2" charset="0"/>
              </a:rPr>
              <a:t>Development Environment Setup</a:t>
            </a:r>
            <a:endParaRPr lang="en-US" dirty="0">
              <a:solidFill>
                <a:srgbClr val="0F8B92"/>
              </a:solidFill>
              <a:latin typeface="Avenir Medium" panose="02000503020000020003" pitchFamily="2" charset="0"/>
            </a:endParaRPr>
          </a:p>
        </p:txBody>
      </p:sp>
    </p:spTree>
    <p:extLst>
      <p:ext uri="{BB962C8B-B14F-4D97-AF65-F5344CB8AC3E}">
        <p14:creationId xmlns:p14="http://schemas.microsoft.com/office/powerpoint/2010/main" val="1765359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AD6D5F-91F6-794C-87FA-FA3DF9D518B7}"/>
              </a:ext>
            </a:extLst>
          </p:cNvPr>
          <p:cNvPicPr>
            <a:picLocks noChangeAspect="1"/>
          </p:cNvPicPr>
          <p:nvPr/>
        </p:nvPicPr>
        <p:blipFill>
          <a:blip r:embed="rId3">
            <a:alphaModFix/>
          </a:blip>
          <a:stretch>
            <a:fillRect/>
          </a:stretch>
        </p:blipFill>
        <p:spPr>
          <a:xfrm>
            <a:off x="3158525" y="3120154"/>
            <a:ext cx="4093029" cy="1672331"/>
          </a:xfrm>
          <a:prstGeom prst="rect">
            <a:avLst/>
          </a:prstGeom>
        </p:spPr>
      </p:pic>
      <p:pic>
        <p:nvPicPr>
          <p:cNvPr id="10" name="Picture 9">
            <a:extLst>
              <a:ext uri="{FF2B5EF4-FFF2-40B4-BE49-F238E27FC236}">
                <a16:creationId xmlns:a16="http://schemas.microsoft.com/office/drawing/2014/main" id="{B9073F83-E85D-ED47-88A2-E438CAADFD82}"/>
              </a:ext>
            </a:extLst>
          </p:cNvPr>
          <p:cNvPicPr>
            <a:picLocks noChangeAspect="1"/>
          </p:cNvPicPr>
          <p:nvPr/>
        </p:nvPicPr>
        <p:blipFill>
          <a:blip r:embed="rId4">
            <a:alphaModFix amt="5000"/>
          </a:blip>
          <a:stretch>
            <a:fillRect/>
          </a:stretch>
        </p:blipFill>
        <p:spPr>
          <a:xfrm>
            <a:off x="9596393" y="44037"/>
            <a:ext cx="2595607" cy="2939143"/>
          </a:xfrm>
          <a:prstGeom prst="rect">
            <a:avLst/>
          </a:prstGeom>
        </p:spPr>
      </p:pic>
      <p:sp>
        <p:nvSpPr>
          <p:cNvPr id="3" name="Content Placeholder 2">
            <a:extLst>
              <a:ext uri="{FF2B5EF4-FFF2-40B4-BE49-F238E27FC236}">
                <a16:creationId xmlns:a16="http://schemas.microsoft.com/office/drawing/2014/main" id="{DA2051B4-5F8C-8E46-A059-470DFBB64E84}"/>
              </a:ext>
            </a:extLst>
          </p:cNvPr>
          <p:cNvSpPr>
            <a:spLocks noGrp="1"/>
          </p:cNvSpPr>
          <p:nvPr>
            <p:ph idx="1"/>
          </p:nvPr>
        </p:nvSpPr>
        <p:spPr/>
        <p:txBody>
          <a:bodyPr>
            <a:normAutofit/>
          </a:bodyPr>
          <a:lstStyle/>
          <a:p>
            <a:r>
              <a:rPr lang="en-US" sz="2400" dirty="0" err="1">
                <a:latin typeface="Avenir Roman" panose="02000503020000020003" pitchFamily="2" charset="0"/>
              </a:rPr>
              <a:t>NodeJs</a:t>
            </a:r>
            <a:endParaRPr lang="en-US" sz="2400" dirty="0">
              <a:latin typeface="Avenir Roman" panose="02000503020000020003" pitchFamily="2" charset="0"/>
            </a:endParaRPr>
          </a:p>
          <a:p>
            <a:r>
              <a:rPr lang="en-US" sz="2400" dirty="0">
                <a:latin typeface="Avenir Roman" panose="02000503020000020003" pitchFamily="2" charset="0"/>
              </a:rPr>
              <a:t>Development Toolchain</a:t>
            </a:r>
          </a:p>
          <a:p>
            <a:pPr lvl="1"/>
            <a:r>
              <a:rPr lang="en-US" sz="2000" dirty="0">
                <a:latin typeface="Avenir Roman" panose="02000503020000020003" pitchFamily="2" charset="0"/>
              </a:rPr>
              <a:t>Yeoman</a:t>
            </a:r>
          </a:p>
          <a:p>
            <a:pPr lvl="1"/>
            <a:r>
              <a:rPr lang="en-US" sz="2000" dirty="0">
                <a:latin typeface="Avenir Roman" panose="02000503020000020003" pitchFamily="2" charset="0"/>
              </a:rPr>
              <a:t>Gulp</a:t>
            </a:r>
          </a:p>
          <a:p>
            <a:pPr lvl="1"/>
            <a:r>
              <a:rPr lang="en-US" sz="2000" dirty="0" err="1">
                <a:latin typeface="Avenir Roman" panose="02000503020000020003" pitchFamily="2" charset="0"/>
              </a:rPr>
              <a:t>SPFx</a:t>
            </a:r>
            <a:r>
              <a:rPr lang="en-US" sz="2000" dirty="0">
                <a:latin typeface="Avenir Roman" panose="02000503020000020003" pitchFamily="2" charset="0"/>
              </a:rPr>
              <a:t> Generator</a:t>
            </a:r>
          </a:p>
          <a:p>
            <a:r>
              <a:rPr lang="en-US" sz="2400" dirty="0">
                <a:latin typeface="Avenir Roman" panose="02000503020000020003" pitchFamily="2" charset="0"/>
              </a:rPr>
              <a:t>Code Editor</a:t>
            </a:r>
          </a:p>
          <a:p>
            <a:pPr marL="457200" lvl="1" indent="0">
              <a:buNone/>
            </a:pPr>
            <a:br>
              <a:rPr lang="en-US" sz="2000" dirty="0">
                <a:latin typeface="Avenir Roman" panose="02000503020000020003" pitchFamily="2" charset="0"/>
              </a:rPr>
            </a:br>
            <a:r>
              <a:rPr lang="en-US" sz="2000" dirty="0">
                <a:latin typeface="Avenir Roman" panose="02000503020000020003" pitchFamily="2" charset="0"/>
              </a:rPr>
              <a:t> </a:t>
            </a:r>
          </a:p>
        </p:txBody>
      </p:sp>
      <p:pic>
        <p:nvPicPr>
          <p:cNvPr id="8" name="Picture 7">
            <a:extLst>
              <a:ext uri="{FF2B5EF4-FFF2-40B4-BE49-F238E27FC236}">
                <a16:creationId xmlns:a16="http://schemas.microsoft.com/office/drawing/2014/main" id="{2F966B19-1E61-F045-B942-5495D5C6A39C}"/>
              </a:ext>
            </a:extLst>
          </p:cNvPr>
          <p:cNvPicPr>
            <a:picLocks noChangeAspect="1"/>
          </p:cNvPicPr>
          <p:nvPr/>
        </p:nvPicPr>
        <p:blipFill>
          <a:blip r:embed="rId5">
            <a:alphaModFix/>
          </a:blip>
          <a:stretch>
            <a:fillRect/>
          </a:stretch>
        </p:blipFill>
        <p:spPr>
          <a:xfrm>
            <a:off x="2290390" y="4121989"/>
            <a:ext cx="4285343" cy="1940391"/>
          </a:xfrm>
          <a:prstGeom prst="rect">
            <a:avLst/>
          </a:prstGeom>
        </p:spPr>
      </p:pic>
      <p:pic>
        <p:nvPicPr>
          <p:cNvPr id="11" name="Picture 10">
            <a:extLst>
              <a:ext uri="{FF2B5EF4-FFF2-40B4-BE49-F238E27FC236}">
                <a16:creationId xmlns:a16="http://schemas.microsoft.com/office/drawing/2014/main" id="{48454F60-A76F-FB40-A565-8B47F4ADE06B}"/>
              </a:ext>
            </a:extLst>
          </p:cNvPr>
          <p:cNvPicPr>
            <a:picLocks noChangeAspect="1"/>
          </p:cNvPicPr>
          <p:nvPr/>
        </p:nvPicPr>
        <p:blipFill>
          <a:blip r:embed="rId6"/>
          <a:stretch>
            <a:fillRect/>
          </a:stretch>
        </p:blipFill>
        <p:spPr>
          <a:xfrm>
            <a:off x="241116" y="5384530"/>
            <a:ext cx="2651126" cy="1325563"/>
          </a:xfrm>
          <a:prstGeom prst="rect">
            <a:avLst/>
          </a:prstGeom>
        </p:spPr>
      </p:pic>
      <p:pic>
        <p:nvPicPr>
          <p:cNvPr id="12" name="Picture 11">
            <a:extLst>
              <a:ext uri="{FF2B5EF4-FFF2-40B4-BE49-F238E27FC236}">
                <a16:creationId xmlns:a16="http://schemas.microsoft.com/office/drawing/2014/main" id="{E4D24AC9-E36E-5647-895A-96DB04A7FEF6}"/>
              </a:ext>
            </a:extLst>
          </p:cNvPr>
          <p:cNvPicPr>
            <a:picLocks noChangeAspect="1"/>
          </p:cNvPicPr>
          <p:nvPr/>
        </p:nvPicPr>
        <p:blipFill>
          <a:blip r:embed="rId7">
            <a:alphaModFix/>
          </a:blip>
          <a:stretch>
            <a:fillRect/>
          </a:stretch>
        </p:blipFill>
        <p:spPr>
          <a:xfrm>
            <a:off x="6152170" y="2409058"/>
            <a:ext cx="4572000" cy="1778000"/>
          </a:xfrm>
          <a:prstGeom prst="rect">
            <a:avLst/>
          </a:prstGeom>
        </p:spPr>
      </p:pic>
      <p:pic>
        <p:nvPicPr>
          <p:cNvPr id="7" name="Picture 6">
            <a:extLst>
              <a:ext uri="{FF2B5EF4-FFF2-40B4-BE49-F238E27FC236}">
                <a16:creationId xmlns:a16="http://schemas.microsoft.com/office/drawing/2014/main" id="{5A64E9BC-FBAF-F54C-BD81-19B07271880B}"/>
              </a:ext>
            </a:extLst>
          </p:cNvPr>
          <p:cNvPicPr>
            <a:picLocks noChangeAspect="1"/>
          </p:cNvPicPr>
          <p:nvPr/>
        </p:nvPicPr>
        <p:blipFill>
          <a:blip r:embed="rId8">
            <a:alphaModFix/>
          </a:blip>
          <a:stretch>
            <a:fillRect/>
          </a:stretch>
        </p:blipFill>
        <p:spPr>
          <a:xfrm>
            <a:off x="8196282" y="1740566"/>
            <a:ext cx="1853976" cy="1390482"/>
          </a:xfrm>
          <a:prstGeom prst="rect">
            <a:avLst/>
          </a:prstGeom>
        </p:spPr>
      </p:pic>
      <p:sp>
        <p:nvSpPr>
          <p:cNvPr id="13" name="Title 1">
            <a:extLst>
              <a:ext uri="{FF2B5EF4-FFF2-40B4-BE49-F238E27FC236}">
                <a16:creationId xmlns:a16="http://schemas.microsoft.com/office/drawing/2014/main" id="{8B5D77F1-180C-A447-9059-A8080D90A292}"/>
              </a:ext>
            </a:extLst>
          </p:cNvPr>
          <p:cNvSpPr txBox="1">
            <a:spLocks/>
          </p:cNvSpPr>
          <p:nvPr/>
        </p:nvSpPr>
        <p:spPr>
          <a:xfrm>
            <a:off x="838200" y="324903"/>
            <a:ext cx="81962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0F8B92"/>
                </a:solidFill>
                <a:latin typeface="Avenir Medium" panose="02000503020000020003" pitchFamily="2" charset="0"/>
              </a:rPr>
              <a:t>Development Environment Setup</a:t>
            </a:r>
            <a:endParaRPr lang="en-US" dirty="0">
              <a:solidFill>
                <a:srgbClr val="0F8B92"/>
              </a:solidFill>
              <a:latin typeface="Avenir Medium" panose="02000503020000020003" pitchFamily="2" charset="0"/>
            </a:endParaRPr>
          </a:p>
        </p:txBody>
      </p:sp>
    </p:spTree>
    <p:extLst>
      <p:ext uri="{BB962C8B-B14F-4D97-AF65-F5344CB8AC3E}">
        <p14:creationId xmlns:p14="http://schemas.microsoft.com/office/powerpoint/2010/main" val="42528242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AD6D5F-91F6-794C-87FA-FA3DF9D518B7}"/>
              </a:ext>
            </a:extLst>
          </p:cNvPr>
          <p:cNvPicPr>
            <a:picLocks noChangeAspect="1"/>
          </p:cNvPicPr>
          <p:nvPr/>
        </p:nvPicPr>
        <p:blipFill>
          <a:blip r:embed="rId3">
            <a:alphaModFix/>
          </a:blip>
          <a:stretch>
            <a:fillRect/>
          </a:stretch>
        </p:blipFill>
        <p:spPr>
          <a:xfrm>
            <a:off x="3158525" y="3120154"/>
            <a:ext cx="4093029" cy="1672331"/>
          </a:xfrm>
          <a:prstGeom prst="rect">
            <a:avLst/>
          </a:prstGeom>
        </p:spPr>
      </p:pic>
      <p:sp>
        <p:nvSpPr>
          <p:cNvPr id="3" name="Content Placeholder 2">
            <a:extLst>
              <a:ext uri="{FF2B5EF4-FFF2-40B4-BE49-F238E27FC236}">
                <a16:creationId xmlns:a16="http://schemas.microsoft.com/office/drawing/2014/main" id="{DA2051B4-5F8C-8E46-A059-470DFBB64E84}"/>
              </a:ext>
            </a:extLst>
          </p:cNvPr>
          <p:cNvSpPr>
            <a:spLocks noGrp="1"/>
          </p:cNvSpPr>
          <p:nvPr>
            <p:ph idx="1"/>
          </p:nvPr>
        </p:nvSpPr>
        <p:spPr/>
        <p:txBody>
          <a:bodyPr>
            <a:normAutofit/>
          </a:bodyPr>
          <a:lstStyle/>
          <a:p>
            <a:r>
              <a:rPr lang="en-US" sz="2400" dirty="0" err="1">
                <a:latin typeface="Avenir Roman" panose="02000503020000020003" pitchFamily="2" charset="0"/>
              </a:rPr>
              <a:t>NodeJs</a:t>
            </a:r>
            <a:endParaRPr lang="en-US" sz="2400" dirty="0">
              <a:latin typeface="Avenir Roman" panose="02000503020000020003" pitchFamily="2" charset="0"/>
            </a:endParaRPr>
          </a:p>
          <a:p>
            <a:r>
              <a:rPr lang="en-US" sz="2400" dirty="0">
                <a:latin typeface="Avenir Roman" panose="02000503020000020003" pitchFamily="2" charset="0"/>
              </a:rPr>
              <a:t>Development Toolchain</a:t>
            </a:r>
          </a:p>
          <a:p>
            <a:pPr lvl="1"/>
            <a:r>
              <a:rPr lang="en-US" sz="2000" dirty="0">
                <a:latin typeface="Avenir Roman" panose="02000503020000020003" pitchFamily="2" charset="0"/>
              </a:rPr>
              <a:t>Yeoman</a:t>
            </a:r>
          </a:p>
          <a:p>
            <a:pPr lvl="1"/>
            <a:r>
              <a:rPr lang="en-US" sz="2000" dirty="0">
                <a:latin typeface="Avenir Roman" panose="02000503020000020003" pitchFamily="2" charset="0"/>
              </a:rPr>
              <a:t>Gulp</a:t>
            </a:r>
          </a:p>
          <a:p>
            <a:pPr lvl="1"/>
            <a:r>
              <a:rPr lang="en-US" sz="2000" dirty="0" err="1">
                <a:latin typeface="Avenir Roman" panose="02000503020000020003" pitchFamily="2" charset="0"/>
              </a:rPr>
              <a:t>SPFx</a:t>
            </a:r>
            <a:r>
              <a:rPr lang="en-US" sz="2000" dirty="0">
                <a:latin typeface="Avenir Roman" panose="02000503020000020003" pitchFamily="2" charset="0"/>
              </a:rPr>
              <a:t> Generator</a:t>
            </a:r>
          </a:p>
          <a:p>
            <a:r>
              <a:rPr lang="en-US" sz="2400" dirty="0">
                <a:latin typeface="Avenir Roman" panose="02000503020000020003" pitchFamily="2" charset="0"/>
              </a:rPr>
              <a:t>Code Editor</a:t>
            </a:r>
          </a:p>
          <a:p>
            <a:pPr marL="457200" lvl="1" indent="0">
              <a:buNone/>
            </a:pPr>
            <a:br>
              <a:rPr lang="en-US" sz="2000" dirty="0">
                <a:latin typeface="Avenir Roman" panose="02000503020000020003" pitchFamily="2" charset="0"/>
              </a:rPr>
            </a:br>
            <a:r>
              <a:rPr lang="en-US" sz="2000" dirty="0">
                <a:latin typeface="Avenir Roman" panose="02000503020000020003" pitchFamily="2" charset="0"/>
              </a:rPr>
              <a:t> </a:t>
            </a:r>
          </a:p>
        </p:txBody>
      </p:sp>
      <p:pic>
        <p:nvPicPr>
          <p:cNvPr id="8" name="Picture 7">
            <a:extLst>
              <a:ext uri="{FF2B5EF4-FFF2-40B4-BE49-F238E27FC236}">
                <a16:creationId xmlns:a16="http://schemas.microsoft.com/office/drawing/2014/main" id="{2F966B19-1E61-F045-B942-5495D5C6A39C}"/>
              </a:ext>
            </a:extLst>
          </p:cNvPr>
          <p:cNvPicPr>
            <a:picLocks noChangeAspect="1"/>
          </p:cNvPicPr>
          <p:nvPr/>
        </p:nvPicPr>
        <p:blipFill>
          <a:blip r:embed="rId4">
            <a:alphaModFix/>
          </a:blip>
          <a:stretch>
            <a:fillRect/>
          </a:stretch>
        </p:blipFill>
        <p:spPr>
          <a:xfrm>
            <a:off x="2290390" y="4121989"/>
            <a:ext cx="4285343" cy="1940391"/>
          </a:xfrm>
          <a:prstGeom prst="rect">
            <a:avLst/>
          </a:prstGeom>
        </p:spPr>
      </p:pic>
      <p:pic>
        <p:nvPicPr>
          <p:cNvPr id="11" name="Picture 10">
            <a:extLst>
              <a:ext uri="{FF2B5EF4-FFF2-40B4-BE49-F238E27FC236}">
                <a16:creationId xmlns:a16="http://schemas.microsoft.com/office/drawing/2014/main" id="{48454F60-A76F-FB40-A565-8B47F4ADE06B}"/>
              </a:ext>
            </a:extLst>
          </p:cNvPr>
          <p:cNvPicPr>
            <a:picLocks noChangeAspect="1"/>
          </p:cNvPicPr>
          <p:nvPr/>
        </p:nvPicPr>
        <p:blipFill>
          <a:blip r:embed="rId5"/>
          <a:stretch>
            <a:fillRect/>
          </a:stretch>
        </p:blipFill>
        <p:spPr>
          <a:xfrm>
            <a:off x="241116" y="5384530"/>
            <a:ext cx="2651126" cy="1325563"/>
          </a:xfrm>
          <a:prstGeom prst="rect">
            <a:avLst/>
          </a:prstGeom>
        </p:spPr>
      </p:pic>
      <p:pic>
        <p:nvPicPr>
          <p:cNvPr id="12" name="Picture 11">
            <a:extLst>
              <a:ext uri="{FF2B5EF4-FFF2-40B4-BE49-F238E27FC236}">
                <a16:creationId xmlns:a16="http://schemas.microsoft.com/office/drawing/2014/main" id="{E4D24AC9-E36E-5647-895A-96DB04A7FEF6}"/>
              </a:ext>
            </a:extLst>
          </p:cNvPr>
          <p:cNvPicPr>
            <a:picLocks noChangeAspect="1"/>
          </p:cNvPicPr>
          <p:nvPr/>
        </p:nvPicPr>
        <p:blipFill>
          <a:blip r:embed="rId6">
            <a:alphaModFix/>
          </a:blip>
          <a:stretch>
            <a:fillRect/>
          </a:stretch>
        </p:blipFill>
        <p:spPr>
          <a:xfrm>
            <a:off x="6152170" y="2409058"/>
            <a:ext cx="4572000" cy="1778000"/>
          </a:xfrm>
          <a:prstGeom prst="rect">
            <a:avLst/>
          </a:prstGeom>
        </p:spPr>
      </p:pic>
      <p:pic>
        <p:nvPicPr>
          <p:cNvPr id="10" name="Picture 9">
            <a:extLst>
              <a:ext uri="{FF2B5EF4-FFF2-40B4-BE49-F238E27FC236}">
                <a16:creationId xmlns:a16="http://schemas.microsoft.com/office/drawing/2014/main" id="{B9073F83-E85D-ED47-88A2-E438CAADFD82}"/>
              </a:ext>
            </a:extLst>
          </p:cNvPr>
          <p:cNvPicPr>
            <a:picLocks noChangeAspect="1"/>
          </p:cNvPicPr>
          <p:nvPr/>
        </p:nvPicPr>
        <p:blipFill>
          <a:blip r:embed="rId7">
            <a:alphaModFix/>
          </a:blip>
          <a:stretch>
            <a:fillRect/>
          </a:stretch>
        </p:blipFill>
        <p:spPr>
          <a:xfrm>
            <a:off x="9596393" y="44037"/>
            <a:ext cx="2595607" cy="2939143"/>
          </a:xfrm>
          <a:prstGeom prst="rect">
            <a:avLst/>
          </a:prstGeom>
        </p:spPr>
      </p:pic>
      <p:pic>
        <p:nvPicPr>
          <p:cNvPr id="7" name="Picture 6">
            <a:extLst>
              <a:ext uri="{FF2B5EF4-FFF2-40B4-BE49-F238E27FC236}">
                <a16:creationId xmlns:a16="http://schemas.microsoft.com/office/drawing/2014/main" id="{5A64E9BC-FBAF-F54C-BD81-19B07271880B}"/>
              </a:ext>
            </a:extLst>
          </p:cNvPr>
          <p:cNvPicPr>
            <a:picLocks noChangeAspect="1"/>
          </p:cNvPicPr>
          <p:nvPr/>
        </p:nvPicPr>
        <p:blipFill>
          <a:blip r:embed="rId8">
            <a:alphaModFix/>
          </a:blip>
          <a:stretch>
            <a:fillRect/>
          </a:stretch>
        </p:blipFill>
        <p:spPr>
          <a:xfrm>
            <a:off x="8196282" y="1740566"/>
            <a:ext cx="1853976" cy="1390482"/>
          </a:xfrm>
          <a:prstGeom prst="rect">
            <a:avLst/>
          </a:prstGeom>
        </p:spPr>
      </p:pic>
      <p:sp>
        <p:nvSpPr>
          <p:cNvPr id="13" name="Title 1">
            <a:extLst>
              <a:ext uri="{FF2B5EF4-FFF2-40B4-BE49-F238E27FC236}">
                <a16:creationId xmlns:a16="http://schemas.microsoft.com/office/drawing/2014/main" id="{493BD41B-E3F4-6047-B219-C21CB620353D}"/>
              </a:ext>
            </a:extLst>
          </p:cNvPr>
          <p:cNvSpPr>
            <a:spLocks noGrp="1"/>
          </p:cNvSpPr>
          <p:nvPr>
            <p:ph type="title"/>
          </p:nvPr>
        </p:nvSpPr>
        <p:spPr>
          <a:xfrm>
            <a:off x="838200" y="324903"/>
            <a:ext cx="8196282" cy="1325563"/>
          </a:xfrm>
        </p:spPr>
        <p:txBody>
          <a:bodyPr>
            <a:normAutofit/>
          </a:bodyPr>
          <a:lstStyle/>
          <a:p>
            <a:r>
              <a:rPr lang="en-US" sz="4000" dirty="0">
                <a:solidFill>
                  <a:srgbClr val="0F8B92"/>
                </a:solidFill>
                <a:latin typeface="Avenir Medium" panose="02000503020000020003" pitchFamily="2" charset="0"/>
              </a:rPr>
              <a:t>Development Environment Setup</a:t>
            </a:r>
            <a:endParaRPr lang="en-US" dirty="0">
              <a:solidFill>
                <a:srgbClr val="0F8B92"/>
              </a:solidFill>
              <a:latin typeface="Avenir Medium" panose="02000503020000020003" pitchFamily="2" charset="0"/>
            </a:endParaRPr>
          </a:p>
        </p:txBody>
      </p:sp>
    </p:spTree>
    <p:extLst>
      <p:ext uri="{BB962C8B-B14F-4D97-AF65-F5344CB8AC3E}">
        <p14:creationId xmlns:p14="http://schemas.microsoft.com/office/powerpoint/2010/main" val="27284263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267B-D4DF-9B4D-8D8D-BD413E71A255}"/>
              </a:ext>
            </a:extLst>
          </p:cNvPr>
          <p:cNvSpPr>
            <a:spLocks noGrp="1"/>
          </p:cNvSpPr>
          <p:nvPr>
            <p:ph type="title"/>
          </p:nvPr>
        </p:nvSpPr>
        <p:spPr>
          <a:xfrm>
            <a:off x="117338" y="5615896"/>
            <a:ext cx="10515600" cy="1046162"/>
          </a:xfrm>
        </p:spPr>
        <p:txBody>
          <a:bodyPr>
            <a:normAutofit fontScale="90000"/>
          </a:bodyPr>
          <a:lstStyle/>
          <a:p>
            <a:r>
              <a:rPr lang="en-US" sz="7200" dirty="0">
                <a:solidFill>
                  <a:srgbClr val="0F8B92"/>
                </a:solidFill>
                <a:latin typeface="Avenir Medium" panose="02000503020000020003" pitchFamily="2" charset="0"/>
              </a:rPr>
              <a:t>Demonstration</a:t>
            </a:r>
          </a:p>
        </p:txBody>
      </p:sp>
      <p:sp>
        <p:nvSpPr>
          <p:cNvPr id="3" name="Content Placeholder 2">
            <a:extLst>
              <a:ext uri="{FF2B5EF4-FFF2-40B4-BE49-F238E27FC236}">
                <a16:creationId xmlns:a16="http://schemas.microsoft.com/office/drawing/2014/main" id="{DA2051B4-5F8C-8E46-A059-470DFBB64E84}"/>
              </a:ext>
            </a:extLst>
          </p:cNvPr>
          <p:cNvSpPr>
            <a:spLocks noGrp="1"/>
          </p:cNvSpPr>
          <p:nvPr>
            <p:ph idx="1"/>
          </p:nvPr>
        </p:nvSpPr>
        <p:spPr>
          <a:xfrm>
            <a:off x="3581399" y="3185319"/>
            <a:ext cx="5330372" cy="487362"/>
          </a:xfrm>
        </p:spPr>
        <p:txBody>
          <a:bodyPr/>
          <a:lstStyle/>
          <a:p>
            <a:pPr marL="0" indent="0" algn="ctr">
              <a:buNone/>
            </a:pPr>
            <a:r>
              <a:rPr lang="en-US" dirty="0">
                <a:latin typeface="Avenir Roman" panose="02000503020000020003" pitchFamily="2" charset="0"/>
              </a:rPr>
              <a:t>Building a Web Part Solution</a:t>
            </a:r>
          </a:p>
        </p:txBody>
      </p:sp>
      <p:pic>
        <p:nvPicPr>
          <p:cNvPr id="4" name="Picture 3">
            <a:extLst>
              <a:ext uri="{FF2B5EF4-FFF2-40B4-BE49-F238E27FC236}">
                <a16:creationId xmlns:a16="http://schemas.microsoft.com/office/drawing/2014/main" id="{6E5C07DB-7D18-CC40-9071-5AFF290B9C81}"/>
              </a:ext>
            </a:extLst>
          </p:cNvPr>
          <p:cNvPicPr>
            <a:picLocks noChangeAspect="1"/>
          </p:cNvPicPr>
          <p:nvPr/>
        </p:nvPicPr>
        <p:blipFill>
          <a:blip r:embed="rId3"/>
          <a:stretch>
            <a:fillRect/>
          </a:stretch>
        </p:blipFill>
        <p:spPr>
          <a:xfrm>
            <a:off x="9407707" y="0"/>
            <a:ext cx="2595607" cy="2939143"/>
          </a:xfrm>
          <a:prstGeom prst="rect">
            <a:avLst/>
          </a:prstGeom>
        </p:spPr>
      </p:pic>
    </p:spTree>
    <p:extLst>
      <p:ext uri="{BB962C8B-B14F-4D97-AF65-F5344CB8AC3E}">
        <p14:creationId xmlns:p14="http://schemas.microsoft.com/office/powerpoint/2010/main" val="2299155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267B-D4DF-9B4D-8D8D-BD413E71A255}"/>
              </a:ext>
            </a:extLst>
          </p:cNvPr>
          <p:cNvSpPr>
            <a:spLocks noGrp="1"/>
          </p:cNvSpPr>
          <p:nvPr>
            <p:ph type="title"/>
          </p:nvPr>
        </p:nvSpPr>
        <p:spPr>
          <a:xfrm>
            <a:off x="117338" y="5615896"/>
            <a:ext cx="10515600" cy="1046162"/>
          </a:xfrm>
        </p:spPr>
        <p:txBody>
          <a:bodyPr>
            <a:normAutofit fontScale="90000"/>
          </a:bodyPr>
          <a:lstStyle/>
          <a:p>
            <a:r>
              <a:rPr lang="en-US" sz="7200" dirty="0">
                <a:solidFill>
                  <a:srgbClr val="0F8B92"/>
                </a:solidFill>
                <a:latin typeface="Avenir Medium" panose="02000503020000020003" pitchFamily="2" charset="0"/>
              </a:rPr>
              <a:t>Demonstration</a:t>
            </a:r>
          </a:p>
        </p:txBody>
      </p:sp>
      <p:sp>
        <p:nvSpPr>
          <p:cNvPr id="3" name="Content Placeholder 2">
            <a:extLst>
              <a:ext uri="{FF2B5EF4-FFF2-40B4-BE49-F238E27FC236}">
                <a16:creationId xmlns:a16="http://schemas.microsoft.com/office/drawing/2014/main" id="{DA2051B4-5F8C-8E46-A059-470DFBB64E84}"/>
              </a:ext>
            </a:extLst>
          </p:cNvPr>
          <p:cNvSpPr>
            <a:spLocks noGrp="1"/>
          </p:cNvSpPr>
          <p:nvPr>
            <p:ph idx="1"/>
          </p:nvPr>
        </p:nvSpPr>
        <p:spPr>
          <a:xfrm>
            <a:off x="3581399" y="3185319"/>
            <a:ext cx="5330372" cy="487362"/>
          </a:xfrm>
        </p:spPr>
        <p:txBody>
          <a:bodyPr/>
          <a:lstStyle/>
          <a:p>
            <a:pPr marL="0" indent="0" algn="ctr">
              <a:buNone/>
            </a:pPr>
            <a:r>
              <a:rPr lang="en-US" dirty="0">
                <a:latin typeface="Avenir Roman" panose="02000503020000020003" pitchFamily="2" charset="0"/>
              </a:rPr>
              <a:t>Property Pane Metadata</a:t>
            </a:r>
          </a:p>
        </p:txBody>
      </p:sp>
      <p:pic>
        <p:nvPicPr>
          <p:cNvPr id="4" name="Picture 3">
            <a:extLst>
              <a:ext uri="{FF2B5EF4-FFF2-40B4-BE49-F238E27FC236}">
                <a16:creationId xmlns:a16="http://schemas.microsoft.com/office/drawing/2014/main" id="{6E5C07DB-7D18-CC40-9071-5AFF290B9C81}"/>
              </a:ext>
            </a:extLst>
          </p:cNvPr>
          <p:cNvPicPr>
            <a:picLocks noChangeAspect="1"/>
          </p:cNvPicPr>
          <p:nvPr/>
        </p:nvPicPr>
        <p:blipFill>
          <a:blip r:embed="rId3"/>
          <a:stretch>
            <a:fillRect/>
          </a:stretch>
        </p:blipFill>
        <p:spPr>
          <a:xfrm>
            <a:off x="9407707" y="0"/>
            <a:ext cx="2595607" cy="2939143"/>
          </a:xfrm>
          <a:prstGeom prst="rect">
            <a:avLst/>
          </a:prstGeom>
        </p:spPr>
      </p:pic>
    </p:spTree>
    <p:extLst>
      <p:ext uri="{BB962C8B-B14F-4D97-AF65-F5344CB8AC3E}">
        <p14:creationId xmlns:p14="http://schemas.microsoft.com/office/powerpoint/2010/main" val="4166023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822C-A631-9842-ACB5-CA117701C9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04CD5C-E33F-5349-97FD-AC7593E4CBD6}"/>
              </a:ext>
            </a:extLst>
          </p:cNvPr>
          <p:cNvSpPr>
            <a:spLocks noGrp="1"/>
          </p:cNvSpPr>
          <p:nvPr>
            <p:ph idx="1"/>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3B44639F-01CC-6E4D-BAF9-FA8733F3B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24"/>
            <a:ext cx="12186096" cy="6853476"/>
          </a:xfrm>
          <a:prstGeom prst="rect">
            <a:avLst/>
          </a:prstGeom>
        </p:spPr>
      </p:pic>
    </p:spTree>
    <p:extLst>
      <p:ext uri="{BB962C8B-B14F-4D97-AF65-F5344CB8AC3E}">
        <p14:creationId xmlns:p14="http://schemas.microsoft.com/office/powerpoint/2010/main" val="4284724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267B-D4DF-9B4D-8D8D-BD413E71A255}"/>
              </a:ext>
            </a:extLst>
          </p:cNvPr>
          <p:cNvSpPr>
            <a:spLocks noGrp="1"/>
          </p:cNvSpPr>
          <p:nvPr>
            <p:ph type="title"/>
          </p:nvPr>
        </p:nvSpPr>
        <p:spPr>
          <a:xfrm>
            <a:off x="2816968" y="1205260"/>
            <a:ext cx="5906944" cy="1046162"/>
          </a:xfrm>
        </p:spPr>
        <p:txBody>
          <a:bodyPr>
            <a:normAutofit fontScale="90000"/>
          </a:bodyPr>
          <a:lstStyle/>
          <a:p>
            <a:r>
              <a:rPr lang="en-US" sz="7200" dirty="0">
                <a:solidFill>
                  <a:srgbClr val="0F8B92"/>
                </a:solidFill>
                <a:latin typeface="Avenir Medium" panose="02000503020000020003" pitchFamily="2" charset="0"/>
              </a:rPr>
              <a:t>Questions????</a:t>
            </a:r>
          </a:p>
        </p:txBody>
      </p:sp>
      <p:pic>
        <p:nvPicPr>
          <p:cNvPr id="4" name="Picture 3">
            <a:extLst>
              <a:ext uri="{FF2B5EF4-FFF2-40B4-BE49-F238E27FC236}">
                <a16:creationId xmlns:a16="http://schemas.microsoft.com/office/drawing/2014/main" id="{6E5C07DB-7D18-CC40-9071-5AFF290B9C81}"/>
              </a:ext>
            </a:extLst>
          </p:cNvPr>
          <p:cNvPicPr>
            <a:picLocks noChangeAspect="1"/>
          </p:cNvPicPr>
          <p:nvPr/>
        </p:nvPicPr>
        <p:blipFill>
          <a:blip r:embed="rId3"/>
          <a:stretch>
            <a:fillRect/>
          </a:stretch>
        </p:blipFill>
        <p:spPr>
          <a:xfrm>
            <a:off x="4472637" y="2985248"/>
            <a:ext cx="2595607" cy="2939143"/>
          </a:xfrm>
          <a:prstGeom prst="rect">
            <a:avLst/>
          </a:prstGeom>
        </p:spPr>
      </p:pic>
    </p:spTree>
    <p:extLst>
      <p:ext uri="{BB962C8B-B14F-4D97-AF65-F5344CB8AC3E}">
        <p14:creationId xmlns:p14="http://schemas.microsoft.com/office/powerpoint/2010/main" val="3335126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267B-D4DF-9B4D-8D8D-BD413E71A255}"/>
              </a:ext>
            </a:extLst>
          </p:cNvPr>
          <p:cNvSpPr>
            <a:spLocks noGrp="1"/>
          </p:cNvSpPr>
          <p:nvPr>
            <p:ph type="title"/>
          </p:nvPr>
        </p:nvSpPr>
        <p:spPr/>
        <p:txBody>
          <a:bodyPr>
            <a:normAutofit/>
          </a:bodyPr>
          <a:lstStyle/>
          <a:p>
            <a:r>
              <a:rPr lang="en-US" dirty="0">
                <a:solidFill>
                  <a:srgbClr val="0F8B92"/>
                </a:solidFill>
                <a:latin typeface="Avenir Medium" panose="02000503020000020003" pitchFamily="2" charset="0"/>
              </a:rPr>
              <a:t>Useful</a:t>
            </a:r>
            <a:r>
              <a:rPr lang="en-US" sz="4000" dirty="0">
                <a:latin typeface="Avenir Roman" panose="02000503020000020003" pitchFamily="2" charset="0"/>
              </a:rPr>
              <a:t> </a:t>
            </a:r>
            <a:r>
              <a:rPr lang="en-US" dirty="0">
                <a:solidFill>
                  <a:srgbClr val="0F8B92"/>
                </a:solidFill>
                <a:latin typeface="Avenir Medium" panose="02000503020000020003" pitchFamily="2" charset="0"/>
              </a:rPr>
              <a:t>Links</a:t>
            </a:r>
          </a:p>
        </p:txBody>
      </p:sp>
      <p:sp>
        <p:nvSpPr>
          <p:cNvPr id="3" name="Content Placeholder 2">
            <a:extLst>
              <a:ext uri="{FF2B5EF4-FFF2-40B4-BE49-F238E27FC236}">
                <a16:creationId xmlns:a16="http://schemas.microsoft.com/office/drawing/2014/main" id="{DA2051B4-5F8C-8E46-A059-470DFBB64E84}"/>
              </a:ext>
            </a:extLst>
          </p:cNvPr>
          <p:cNvSpPr>
            <a:spLocks noGrp="1"/>
          </p:cNvSpPr>
          <p:nvPr>
            <p:ph idx="1"/>
          </p:nvPr>
        </p:nvSpPr>
        <p:spPr/>
        <p:txBody>
          <a:bodyPr>
            <a:normAutofit fontScale="92500" lnSpcReduction="20000"/>
          </a:bodyPr>
          <a:lstStyle/>
          <a:p>
            <a:r>
              <a:rPr lang="en-US" sz="1800" dirty="0">
                <a:latin typeface="Avenir Roman" panose="02000503020000020003" pitchFamily="2" charset="0"/>
              </a:rPr>
              <a:t>Demo</a:t>
            </a:r>
          </a:p>
          <a:p>
            <a:pPr marL="0" indent="0">
              <a:buNone/>
            </a:pPr>
            <a:r>
              <a:rPr lang="en-US" sz="1600" dirty="0">
                <a:latin typeface="Avenir Roman" panose="02000503020000020003" pitchFamily="2" charset="0"/>
                <a:hlinkClick r:id="rId3"/>
              </a:rPr>
              <a:t>https://github.com/smolahloe/sps2019</a:t>
            </a:r>
            <a:endParaRPr lang="en-US" sz="1600" dirty="0">
              <a:latin typeface="Avenir Roman" panose="02000503020000020003" pitchFamily="2" charset="0"/>
            </a:endParaRPr>
          </a:p>
          <a:p>
            <a:endParaRPr lang="en-US" sz="1800" dirty="0">
              <a:latin typeface="Avenir Roman" panose="02000503020000020003" pitchFamily="2" charset="0"/>
            </a:endParaRPr>
          </a:p>
          <a:p>
            <a:r>
              <a:rPr lang="en-US" sz="1800" dirty="0">
                <a:latin typeface="Avenir Roman" panose="02000503020000020003" pitchFamily="2" charset="0"/>
              </a:rPr>
              <a:t>Office Developer Program</a:t>
            </a:r>
          </a:p>
          <a:p>
            <a:pPr marL="0" indent="0">
              <a:buNone/>
            </a:pPr>
            <a:r>
              <a:rPr lang="en-US" sz="1600" dirty="0">
                <a:latin typeface="Avenir Roman" panose="02000503020000020003" pitchFamily="2" charset="0"/>
                <a:hlinkClick r:id="rId4"/>
              </a:rPr>
              <a:t>https://developer.microsoft.com/en-us/office/dev-program</a:t>
            </a:r>
            <a:endParaRPr lang="en-US" sz="1600" dirty="0">
              <a:latin typeface="Avenir Roman" panose="02000503020000020003" pitchFamily="2" charset="0"/>
            </a:endParaRPr>
          </a:p>
          <a:p>
            <a:pPr marL="0" indent="0">
              <a:buNone/>
            </a:pPr>
            <a:endParaRPr lang="en-US" sz="1800" dirty="0">
              <a:latin typeface="Avenir Roman" panose="02000503020000020003" pitchFamily="2" charset="0"/>
            </a:endParaRPr>
          </a:p>
          <a:p>
            <a:r>
              <a:rPr lang="en-US" sz="1800" dirty="0">
                <a:latin typeface="Avenir Roman" panose="02000503020000020003" pitchFamily="2" charset="0"/>
              </a:rPr>
              <a:t>NodeJS LTS</a:t>
            </a:r>
          </a:p>
          <a:p>
            <a:pPr marL="0" indent="0">
              <a:buNone/>
            </a:pPr>
            <a:r>
              <a:rPr lang="en-US" sz="1600" dirty="0">
                <a:latin typeface="Avenir Roman" panose="02000503020000020003" pitchFamily="2" charset="0"/>
                <a:hlinkClick r:id="rId5"/>
              </a:rPr>
              <a:t>https://nodejs.org/en/blog/release/v8.15.1/</a:t>
            </a:r>
            <a:endParaRPr lang="en-US" sz="1600" dirty="0">
              <a:latin typeface="Avenir Roman" panose="02000503020000020003" pitchFamily="2" charset="0"/>
            </a:endParaRPr>
          </a:p>
          <a:p>
            <a:pPr marL="0" indent="0">
              <a:buNone/>
            </a:pPr>
            <a:endParaRPr lang="en-US" sz="1600" dirty="0">
              <a:latin typeface="Avenir Roman" panose="02000503020000020003" pitchFamily="2" charset="0"/>
            </a:endParaRPr>
          </a:p>
          <a:p>
            <a:r>
              <a:rPr lang="en-US" sz="2000" dirty="0">
                <a:latin typeface="Avenir Roman" panose="02000503020000020003" pitchFamily="2" charset="0"/>
              </a:rPr>
              <a:t>Code Editors</a:t>
            </a:r>
            <a:br>
              <a:rPr lang="en-US" sz="2000" dirty="0">
                <a:latin typeface="Avenir Roman" panose="02000503020000020003" pitchFamily="2" charset="0"/>
              </a:rPr>
            </a:br>
            <a:r>
              <a:rPr lang="en-US" sz="1800" u="sng" dirty="0">
                <a:latin typeface="Avenir Roman" panose="02000503020000020003" pitchFamily="2" charset="0"/>
                <a:hlinkClick r:id="rId6"/>
              </a:rPr>
              <a:t>https://code.visualstudio.com/</a:t>
            </a:r>
            <a:br>
              <a:rPr lang="en-US" sz="1800" u="sng" dirty="0">
                <a:latin typeface="Avenir Roman" panose="02000503020000020003" pitchFamily="2" charset="0"/>
              </a:rPr>
            </a:br>
            <a:r>
              <a:rPr lang="en-US" sz="1800" u="sng" dirty="0">
                <a:latin typeface="Avenir Roman" panose="02000503020000020003" pitchFamily="2" charset="0"/>
                <a:hlinkClick r:id="rId7"/>
              </a:rPr>
              <a:t>https://atom.io/</a:t>
            </a:r>
            <a:br>
              <a:rPr lang="en-US" sz="1800" u="sng" dirty="0">
                <a:latin typeface="Avenir Roman" panose="02000503020000020003" pitchFamily="2" charset="0"/>
              </a:rPr>
            </a:br>
            <a:endParaRPr lang="en-US" sz="1800" u="sng" dirty="0">
              <a:latin typeface="Avenir Roman" panose="02000503020000020003" pitchFamily="2" charset="0"/>
            </a:endParaRPr>
          </a:p>
          <a:p>
            <a:r>
              <a:rPr lang="en-US" sz="2000" dirty="0">
                <a:latin typeface="Avenir Roman" panose="02000503020000020003" pitchFamily="2" charset="0"/>
              </a:rPr>
              <a:t>Office UI Fabric</a:t>
            </a:r>
          </a:p>
          <a:p>
            <a:pPr marL="0" indent="0">
              <a:buNone/>
            </a:pPr>
            <a:r>
              <a:rPr lang="en-US" sz="1800" dirty="0">
                <a:latin typeface="Avenir Roman" panose="02000503020000020003" pitchFamily="2" charset="0"/>
              </a:rPr>
              <a:t>    https://</a:t>
            </a:r>
            <a:r>
              <a:rPr lang="en-US" sz="1800" dirty="0" err="1">
                <a:latin typeface="Avenir Roman" panose="02000503020000020003" pitchFamily="2" charset="0"/>
              </a:rPr>
              <a:t>developer.microsoft.com</a:t>
            </a:r>
            <a:r>
              <a:rPr lang="en-US" sz="1800" dirty="0">
                <a:latin typeface="Avenir Roman" panose="02000503020000020003" pitchFamily="2" charset="0"/>
              </a:rPr>
              <a:t>/</a:t>
            </a:r>
            <a:r>
              <a:rPr lang="en-US" sz="1800" dirty="0" err="1">
                <a:latin typeface="Avenir Roman" panose="02000503020000020003" pitchFamily="2" charset="0"/>
              </a:rPr>
              <a:t>en</a:t>
            </a:r>
            <a:r>
              <a:rPr lang="en-US" sz="1800" dirty="0">
                <a:latin typeface="Avenir Roman" panose="02000503020000020003" pitchFamily="2" charset="0"/>
              </a:rPr>
              <a:t>-us/fabric#/styles/icons</a:t>
            </a:r>
          </a:p>
          <a:p>
            <a:pPr marL="0" indent="0">
              <a:buNone/>
            </a:pPr>
            <a:endParaRPr lang="en-US" sz="1800" u="sng" dirty="0">
              <a:latin typeface="Avenir Roman" panose="02000503020000020003" pitchFamily="2" charset="0"/>
            </a:endParaRPr>
          </a:p>
        </p:txBody>
      </p:sp>
    </p:spTree>
    <p:extLst>
      <p:ext uri="{BB962C8B-B14F-4D97-AF65-F5344CB8AC3E}">
        <p14:creationId xmlns:p14="http://schemas.microsoft.com/office/powerpoint/2010/main" val="868151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CE75DCE-2734-F84F-9B87-D45CDE028FCE}"/>
              </a:ext>
            </a:extLst>
          </p:cNvPr>
          <p:cNvSpPr>
            <a:spLocks noGrp="1"/>
          </p:cNvSpPr>
          <p:nvPr>
            <p:ph type="title"/>
          </p:nvPr>
        </p:nvSpPr>
        <p:spPr/>
        <p:txBody>
          <a:bodyPr/>
          <a:lstStyle/>
          <a:p>
            <a:endParaRPr lang="en-US"/>
          </a:p>
        </p:txBody>
      </p:sp>
      <p:sp>
        <p:nvSpPr>
          <p:cNvPr id="8" name="Content Placeholder 7">
            <a:extLst>
              <a:ext uri="{FF2B5EF4-FFF2-40B4-BE49-F238E27FC236}">
                <a16:creationId xmlns:a16="http://schemas.microsoft.com/office/drawing/2014/main" id="{43CC16E7-526D-7549-BFA5-CFACA75F3659}"/>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C8E50B27-A6A2-E84F-8124-F19C0DDC6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 y="2262"/>
            <a:ext cx="12186096" cy="6853476"/>
          </a:xfrm>
          <a:prstGeom prst="rect">
            <a:avLst/>
          </a:prstGeom>
        </p:spPr>
      </p:pic>
    </p:spTree>
    <p:extLst>
      <p:ext uri="{BB962C8B-B14F-4D97-AF65-F5344CB8AC3E}">
        <p14:creationId xmlns:p14="http://schemas.microsoft.com/office/powerpoint/2010/main" val="892282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29423-4FE4-E547-9D6C-F76C0D321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38B374-1C27-1C4E-BBEB-CF8B537BF78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F40D00FC-AA53-9E4B-85AA-FAA5977DAC5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62656" cy="6858000"/>
          </a:xfrm>
          <a:prstGeom prst="rect">
            <a:avLst/>
          </a:prstGeom>
        </p:spPr>
      </p:pic>
    </p:spTree>
    <p:extLst>
      <p:ext uri="{BB962C8B-B14F-4D97-AF65-F5344CB8AC3E}">
        <p14:creationId xmlns:p14="http://schemas.microsoft.com/office/powerpoint/2010/main" val="1878154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3AED0E-DEFE-9344-8C9C-F42CD096CBF0}"/>
              </a:ext>
            </a:extLst>
          </p:cNvPr>
          <p:cNvPicPr>
            <a:picLocks noChangeAspect="1"/>
          </p:cNvPicPr>
          <p:nvPr/>
        </p:nvPicPr>
        <p:blipFill>
          <a:blip r:embed="rId3"/>
          <a:stretch>
            <a:fillRect/>
          </a:stretch>
        </p:blipFill>
        <p:spPr>
          <a:xfrm>
            <a:off x="8897822" y="1698171"/>
            <a:ext cx="3294178" cy="3730172"/>
          </a:xfrm>
          <a:prstGeom prst="rect">
            <a:avLst/>
          </a:prstGeom>
        </p:spPr>
      </p:pic>
      <p:sp>
        <p:nvSpPr>
          <p:cNvPr id="2" name="Title 1">
            <a:extLst>
              <a:ext uri="{FF2B5EF4-FFF2-40B4-BE49-F238E27FC236}">
                <a16:creationId xmlns:a16="http://schemas.microsoft.com/office/drawing/2014/main" id="{B6A7FBE8-29C5-3544-AB1F-613DFA78D7C8}"/>
              </a:ext>
            </a:extLst>
          </p:cNvPr>
          <p:cNvSpPr>
            <a:spLocks noGrp="1"/>
          </p:cNvSpPr>
          <p:nvPr>
            <p:ph type="ctrTitle"/>
          </p:nvPr>
        </p:nvSpPr>
        <p:spPr>
          <a:xfrm>
            <a:off x="725712" y="2877456"/>
            <a:ext cx="9144000" cy="2387600"/>
          </a:xfrm>
        </p:spPr>
        <p:txBody>
          <a:bodyPr>
            <a:noAutofit/>
          </a:bodyPr>
          <a:lstStyle/>
          <a:p>
            <a:r>
              <a:rPr lang="en-US" sz="5400" b="1" dirty="0">
                <a:solidFill>
                  <a:srgbClr val="0F8B92"/>
                </a:solidFill>
                <a:latin typeface="Avenir Roman" panose="02000503020000020003" pitchFamily="2" charset="0"/>
              </a:rPr>
              <a:t>Customizing Office 365 UI </a:t>
            </a:r>
            <a:br>
              <a:rPr lang="en-US" sz="4800" dirty="0">
                <a:solidFill>
                  <a:srgbClr val="0F8B92"/>
                </a:solidFill>
                <a:latin typeface="Avenir Roman" panose="02000503020000020003" pitchFamily="2" charset="0"/>
              </a:rPr>
            </a:br>
            <a:r>
              <a:rPr lang="en-US" sz="4400" dirty="0">
                <a:solidFill>
                  <a:srgbClr val="0F8B92"/>
                </a:solidFill>
                <a:latin typeface="Avenir Roman" panose="02000503020000020003" pitchFamily="2" charset="0"/>
              </a:rPr>
              <a:t>with </a:t>
            </a:r>
            <a:br>
              <a:rPr lang="en-US" sz="4400" dirty="0">
                <a:solidFill>
                  <a:srgbClr val="0F8B92"/>
                </a:solidFill>
                <a:latin typeface="Avenir Roman" panose="02000503020000020003" pitchFamily="2" charset="0"/>
              </a:rPr>
            </a:br>
            <a:r>
              <a:rPr lang="en-US" sz="4400" dirty="0">
                <a:solidFill>
                  <a:srgbClr val="0F8B92"/>
                </a:solidFill>
                <a:latin typeface="Avenir Roman" panose="02000503020000020003" pitchFamily="2" charset="0"/>
              </a:rPr>
              <a:t>SharePoint Framework (</a:t>
            </a:r>
            <a:r>
              <a:rPr lang="en-US" sz="4400" dirty="0" err="1">
                <a:solidFill>
                  <a:srgbClr val="0F8B92"/>
                </a:solidFill>
                <a:latin typeface="Avenir Roman" panose="02000503020000020003" pitchFamily="2" charset="0"/>
              </a:rPr>
              <a:t>SPFx</a:t>
            </a:r>
            <a:r>
              <a:rPr lang="en-US" sz="4400" dirty="0">
                <a:solidFill>
                  <a:srgbClr val="0F8B92"/>
                </a:solidFill>
                <a:latin typeface="Avenir Roman" panose="02000503020000020003" pitchFamily="2" charset="0"/>
              </a:rPr>
              <a:t>)</a:t>
            </a:r>
            <a:br>
              <a:rPr lang="en-US" sz="4400" dirty="0">
                <a:solidFill>
                  <a:srgbClr val="0F8B92"/>
                </a:solidFill>
                <a:latin typeface="Avenir Roman" panose="02000503020000020003" pitchFamily="2" charset="0"/>
              </a:rPr>
            </a:br>
            <a:r>
              <a:rPr lang="en-US" sz="4400" dirty="0">
                <a:solidFill>
                  <a:srgbClr val="0F8B92"/>
                </a:solidFill>
                <a:latin typeface="Avenir Roman" panose="02000503020000020003" pitchFamily="2" charset="0"/>
              </a:rPr>
              <a:t>&amp;</a:t>
            </a:r>
            <a:br>
              <a:rPr lang="en-US" sz="4400" dirty="0">
                <a:solidFill>
                  <a:srgbClr val="0F8B92"/>
                </a:solidFill>
                <a:latin typeface="Avenir Roman" panose="02000503020000020003" pitchFamily="2" charset="0"/>
              </a:rPr>
            </a:br>
            <a:r>
              <a:rPr lang="en-US" sz="4400" dirty="0" err="1">
                <a:solidFill>
                  <a:srgbClr val="0F8B92"/>
                </a:solidFill>
                <a:latin typeface="Avenir Roman" panose="02000503020000020003" pitchFamily="2" charset="0"/>
              </a:rPr>
              <a:t>SPFx</a:t>
            </a:r>
            <a:r>
              <a:rPr lang="en-US" sz="4400" dirty="0">
                <a:solidFill>
                  <a:srgbClr val="0F8B92"/>
                </a:solidFill>
                <a:latin typeface="Avenir Roman" panose="02000503020000020003" pitchFamily="2" charset="0"/>
              </a:rPr>
              <a:t> Extensions</a:t>
            </a:r>
            <a:endParaRPr lang="en-US" sz="4800" dirty="0">
              <a:solidFill>
                <a:srgbClr val="0F8B92"/>
              </a:solidFill>
              <a:latin typeface="Avenir Roman" panose="02000503020000020003" pitchFamily="2" charset="0"/>
            </a:endParaRPr>
          </a:p>
        </p:txBody>
      </p:sp>
    </p:spTree>
    <p:extLst>
      <p:ext uri="{BB962C8B-B14F-4D97-AF65-F5344CB8AC3E}">
        <p14:creationId xmlns:p14="http://schemas.microsoft.com/office/powerpoint/2010/main" val="2953456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267B-D4DF-9B4D-8D8D-BD413E71A255}"/>
              </a:ext>
            </a:extLst>
          </p:cNvPr>
          <p:cNvSpPr>
            <a:spLocks noGrp="1"/>
          </p:cNvSpPr>
          <p:nvPr>
            <p:ph type="title"/>
          </p:nvPr>
        </p:nvSpPr>
        <p:spPr/>
        <p:txBody>
          <a:bodyPr>
            <a:normAutofit/>
          </a:bodyPr>
          <a:lstStyle/>
          <a:p>
            <a:r>
              <a:rPr lang="en-US" dirty="0">
                <a:solidFill>
                  <a:srgbClr val="0F8B92"/>
                </a:solidFill>
                <a:latin typeface="Avenir Medium" panose="02000503020000020003" pitchFamily="2" charset="0"/>
              </a:rPr>
              <a:t>Talk Layout</a:t>
            </a:r>
          </a:p>
        </p:txBody>
      </p:sp>
      <p:sp>
        <p:nvSpPr>
          <p:cNvPr id="3" name="Content Placeholder 2">
            <a:extLst>
              <a:ext uri="{FF2B5EF4-FFF2-40B4-BE49-F238E27FC236}">
                <a16:creationId xmlns:a16="http://schemas.microsoft.com/office/drawing/2014/main" id="{DA2051B4-5F8C-8E46-A059-470DFBB64E84}"/>
              </a:ext>
            </a:extLst>
          </p:cNvPr>
          <p:cNvSpPr>
            <a:spLocks noGrp="1"/>
          </p:cNvSpPr>
          <p:nvPr>
            <p:ph idx="1"/>
          </p:nvPr>
        </p:nvSpPr>
        <p:spPr/>
        <p:txBody>
          <a:bodyPr/>
          <a:lstStyle/>
          <a:p>
            <a:r>
              <a:rPr lang="en-US" dirty="0">
                <a:latin typeface="Avenir Roman" panose="02000503020000020003" pitchFamily="2" charset="0"/>
              </a:rPr>
              <a:t>What is SharePoint Framework (</a:t>
            </a:r>
            <a:r>
              <a:rPr lang="en-US" dirty="0" err="1">
                <a:latin typeface="Avenir Roman" panose="02000503020000020003" pitchFamily="2" charset="0"/>
              </a:rPr>
              <a:t>SPFx</a:t>
            </a:r>
            <a:r>
              <a:rPr lang="en-US" dirty="0">
                <a:latin typeface="Avenir Roman" panose="02000503020000020003" pitchFamily="2" charset="0"/>
              </a:rPr>
              <a:t>)?</a:t>
            </a:r>
          </a:p>
          <a:p>
            <a:r>
              <a:rPr lang="en-US" dirty="0">
                <a:latin typeface="Avenir Roman" panose="02000503020000020003" pitchFamily="2" charset="0"/>
              </a:rPr>
              <a:t>Why SharePoint Framework (</a:t>
            </a:r>
            <a:r>
              <a:rPr lang="en-US" dirty="0" err="1">
                <a:latin typeface="Avenir Roman" panose="02000503020000020003" pitchFamily="2" charset="0"/>
              </a:rPr>
              <a:t>SPFx</a:t>
            </a:r>
            <a:r>
              <a:rPr lang="en-US" dirty="0">
                <a:latin typeface="Avenir Roman" panose="02000503020000020003" pitchFamily="2" charset="0"/>
              </a:rPr>
              <a:t>)? </a:t>
            </a:r>
          </a:p>
          <a:p>
            <a:r>
              <a:rPr lang="en-US" dirty="0">
                <a:latin typeface="Avenir Roman" panose="02000503020000020003" pitchFamily="2" charset="0"/>
              </a:rPr>
              <a:t>Set Up A Development Environment</a:t>
            </a:r>
          </a:p>
          <a:p>
            <a:r>
              <a:rPr lang="en-US" dirty="0">
                <a:latin typeface="Avenir Roman" panose="02000503020000020003" pitchFamily="2" charset="0"/>
              </a:rPr>
              <a:t>Building A </a:t>
            </a:r>
            <a:r>
              <a:rPr lang="en-US" dirty="0" err="1">
                <a:latin typeface="Avenir Roman" panose="02000503020000020003" pitchFamily="2" charset="0"/>
              </a:rPr>
              <a:t>WebPart</a:t>
            </a:r>
            <a:endParaRPr lang="en-US" dirty="0">
              <a:latin typeface="Avenir Roman" panose="02000503020000020003" pitchFamily="2" charset="0"/>
            </a:endParaRPr>
          </a:p>
          <a:p>
            <a:r>
              <a:rPr lang="en-US" dirty="0">
                <a:latin typeface="Avenir Roman" panose="02000503020000020003" pitchFamily="2" charset="0"/>
              </a:rPr>
              <a:t>Deploying and Shipping </a:t>
            </a:r>
            <a:r>
              <a:rPr lang="en-US" dirty="0" err="1">
                <a:latin typeface="Avenir Roman" panose="02000503020000020003" pitchFamily="2" charset="0"/>
              </a:rPr>
              <a:t>SPFx</a:t>
            </a:r>
            <a:r>
              <a:rPr lang="en-US" dirty="0">
                <a:latin typeface="Avenir Roman" panose="02000503020000020003" pitchFamily="2" charset="0"/>
              </a:rPr>
              <a:t> </a:t>
            </a:r>
            <a:r>
              <a:rPr lang="en-US" dirty="0" err="1">
                <a:latin typeface="Avenir Roman" panose="02000503020000020003" pitchFamily="2" charset="0"/>
              </a:rPr>
              <a:t>WebPart</a:t>
            </a:r>
            <a:r>
              <a:rPr lang="en-US" dirty="0">
                <a:latin typeface="Avenir Roman" panose="02000503020000020003" pitchFamily="2" charset="0"/>
              </a:rPr>
              <a:t>.</a:t>
            </a:r>
          </a:p>
          <a:p>
            <a:r>
              <a:rPr lang="en-US" dirty="0">
                <a:latin typeface="Avenir Roman" panose="02000503020000020003" pitchFamily="2" charset="0"/>
              </a:rPr>
              <a:t>Best Practices</a:t>
            </a:r>
          </a:p>
        </p:txBody>
      </p:sp>
    </p:spTree>
    <p:extLst>
      <p:ext uri="{BB962C8B-B14F-4D97-AF65-F5344CB8AC3E}">
        <p14:creationId xmlns:p14="http://schemas.microsoft.com/office/powerpoint/2010/main" val="531165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440E69-FC28-8346-9F2D-543014F2C809}"/>
              </a:ext>
            </a:extLst>
          </p:cNvPr>
          <p:cNvSpPr txBox="1">
            <a:spLocks/>
          </p:cNvSpPr>
          <p:nvPr/>
        </p:nvSpPr>
        <p:spPr>
          <a:xfrm>
            <a:off x="1331259" y="2766218"/>
            <a:ext cx="101301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F8B92"/>
                </a:solidFill>
                <a:latin typeface="Avenir Medium" panose="02000503020000020003" pitchFamily="2" charset="0"/>
              </a:rPr>
              <a:t>What is SharePoint Framework (</a:t>
            </a:r>
            <a:r>
              <a:rPr lang="en-US" dirty="0" err="1">
                <a:solidFill>
                  <a:srgbClr val="0F8B92"/>
                </a:solidFill>
                <a:latin typeface="Avenir Medium" panose="02000503020000020003" pitchFamily="2" charset="0"/>
              </a:rPr>
              <a:t>SPFx</a:t>
            </a:r>
            <a:r>
              <a:rPr lang="en-US" dirty="0">
                <a:solidFill>
                  <a:srgbClr val="0F8B92"/>
                </a:solidFill>
                <a:latin typeface="Avenir Medium" panose="02000503020000020003" pitchFamily="2" charset="0"/>
              </a:rPr>
              <a:t>)?</a:t>
            </a:r>
          </a:p>
        </p:txBody>
      </p:sp>
    </p:spTree>
    <p:extLst>
      <p:ext uri="{BB962C8B-B14F-4D97-AF65-F5344CB8AC3E}">
        <p14:creationId xmlns:p14="http://schemas.microsoft.com/office/powerpoint/2010/main" val="2625262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267B-D4DF-9B4D-8D8D-BD413E71A255}"/>
              </a:ext>
            </a:extLst>
          </p:cNvPr>
          <p:cNvSpPr>
            <a:spLocks noGrp="1"/>
          </p:cNvSpPr>
          <p:nvPr>
            <p:ph type="title"/>
          </p:nvPr>
        </p:nvSpPr>
        <p:spPr/>
        <p:txBody>
          <a:bodyPr>
            <a:normAutofit/>
          </a:bodyPr>
          <a:lstStyle/>
          <a:p>
            <a:r>
              <a:rPr lang="en-US" dirty="0">
                <a:solidFill>
                  <a:srgbClr val="0F8B92"/>
                </a:solidFill>
                <a:latin typeface="Avenir Medium" panose="02000503020000020003" pitchFamily="2" charset="0"/>
              </a:rPr>
              <a:t>Why SharePoint Framework (</a:t>
            </a:r>
            <a:r>
              <a:rPr lang="en-US" dirty="0" err="1">
                <a:solidFill>
                  <a:srgbClr val="0F8B92"/>
                </a:solidFill>
                <a:latin typeface="Avenir Medium" panose="02000503020000020003" pitchFamily="2" charset="0"/>
              </a:rPr>
              <a:t>SPFx</a:t>
            </a:r>
            <a:r>
              <a:rPr lang="en-US" dirty="0">
                <a:solidFill>
                  <a:srgbClr val="0F8B92"/>
                </a:solidFill>
                <a:latin typeface="Avenir Medium" panose="02000503020000020003" pitchFamily="2" charset="0"/>
              </a:rPr>
              <a:t>)?</a:t>
            </a:r>
          </a:p>
        </p:txBody>
      </p:sp>
      <p:sp>
        <p:nvSpPr>
          <p:cNvPr id="3" name="Content Placeholder 2">
            <a:extLst>
              <a:ext uri="{FF2B5EF4-FFF2-40B4-BE49-F238E27FC236}">
                <a16:creationId xmlns:a16="http://schemas.microsoft.com/office/drawing/2014/main" id="{DA2051B4-5F8C-8E46-A059-470DFBB64E84}"/>
              </a:ext>
            </a:extLst>
          </p:cNvPr>
          <p:cNvSpPr>
            <a:spLocks noGrp="1"/>
          </p:cNvSpPr>
          <p:nvPr>
            <p:ph idx="1"/>
          </p:nvPr>
        </p:nvSpPr>
        <p:spPr/>
        <p:txBody>
          <a:bodyPr/>
          <a:lstStyle/>
          <a:p>
            <a:r>
              <a:rPr lang="en-US" dirty="0">
                <a:latin typeface="Avenir Roman" panose="02000503020000020003" pitchFamily="2" charset="0"/>
              </a:rPr>
              <a:t>History of SharePoint Development</a:t>
            </a:r>
          </a:p>
          <a:p>
            <a:r>
              <a:rPr lang="en-US" dirty="0">
                <a:latin typeface="Avenir Roman" panose="02000503020000020003" pitchFamily="2" charset="0"/>
              </a:rPr>
              <a:t>Development Environment</a:t>
            </a:r>
          </a:p>
        </p:txBody>
      </p:sp>
    </p:spTree>
    <p:extLst>
      <p:ext uri="{BB962C8B-B14F-4D97-AF65-F5344CB8AC3E}">
        <p14:creationId xmlns:p14="http://schemas.microsoft.com/office/powerpoint/2010/main" val="3425630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267B-D4DF-9B4D-8D8D-BD413E71A255}"/>
              </a:ext>
            </a:extLst>
          </p:cNvPr>
          <p:cNvSpPr>
            <a:spLocks noGrp="1"/>
          </p:cNvSpPr>
          <p:nvPr>
            <p:ph type="title"/>
          </p:nvPr>
        </p:nvSpPr>
        <p:spPr/>
        <p:txBody>
          <a:bodyPr>
            <a:normAutofit/>
          </a:bodyPr>
          <a:lstStyle/>
          <a:p>
            <a:r>
              <a:rPr lang="en-US" dirty="0">
                <a:solidFill>
                  <a:srgbClr val="0F8B92"/>
                </a:solidFill>
                <a:latin typeface="Avenir Medium" panose="02000503020000020003" pitchFamily="2" charset="0"/>
              </a:rPr>
              <a:t>Why SharePoint Framework (</a:t>
            </a:r>
            <a:r>
              <a:rPr lang="en-US" dirty="0" err="1">
                <a:solidFill>
                  <a:srgbClr val="0F8B92"/>
                </a:solidFill>
                <a:latin typeface="Avenir Medium" panose="02000503020000020003" pitchFamily="2" charset="0"/>
              </a:rPr>
              <a:t>SPFx</a:t>
            </a:r>
            <a:r>
              <a:rPr lang="en-US" dirty="0">
                <a:solidFill>
                  <a:srgbClr val="0F8B92"/>
                </a:solidFill>
                <a:latin typeface="Avenir Medium" panose="02000503020000020003" pitchFamily="2" charset="0"/>
              </a:rPr>
              <a:t>)?</a:t>
            </a:r>
          </a:p>
        </p:txBody>
      </p:sp>
      <p:sp>
        <p:nvSpPr>
          <p:cNvPr id="3" name="Content Placeholder 2">
            <a:extLst>
              <a:ext uri="{FF2B5EF4-FFF2-40B4-BE49-F238E27FC236}">
                <a16:creationId xmlns:a16="http://schemas.microsoft.com/office/drawing/2014/main" id="{DA2051B4-5F8C-8E46-A059-470DFBB64E84}"/>
              </a:ext>
            </a:extLst>
          </p:cNvPr>
          <p:cNvSpPr>
            <a:spLocks noGrp="1"/>
          </p:cNvSpPr>
          <p:nvPr>
            <p:ph idx="1"/>
          </p:nvPr>
        </p:nvSpPr>
        <p:spPr>
          <a:xfrm>
            <a:off x="838200" y="2393577"/>
            <a:ext cx="10515600" cy="2958352"/>
          </a:xfrm>
        </p:spPr>
        <p:txBody>
          <a:bodyPr/>
          <a:lstStyle/>
          <a:p>
            <a:r>
              <a:rPr lang="en-US" dirty="0">
                <a:latin typeface="Avenir Roman" panose="02000503020000020003" pitchFamily="2" charset="0"/>
              </a:rPr>
              <a:t>SharePoint Portal Server 2003</a:t>
            </a:r>
          </a:p>
          <a:p>
            <a:pPr marL="457200" lvl="1" indent="0">
              <a:buNone/>
            </a:pPr>
            <a:endParaRPr lang="en-US" dirty="0">
              <a:latin typeface="Avenir Roman" panose="02000503020000020003" pitchFamily="2" charset="0"/>
            </a:endParaRPr>
          </a:p>
          <a:p>
            <a:pPr lvl="1"/>
            <a:r>
              <a:rPr lang="en-US" dirty="0">
                <a:latin typeface="Avenir Roman" panose="02000503020000020003" pitchFamily="2" charset="0"/>
              </a:rPr>
              <a:t>Built on .NET 2.0</a:t>
            </a:r>
          </a:p>
          <a:p>
            <a:pPr lvl="1"/>
            <a:r>
              <a:rPr lang="en-US" dirty="0">
                <a:latin typeface="Avenir Roman" panose="02000503020000020003" pitchFamily="2" charset="0"/>
              </a:rPr>
              <a:t>Server-side Only </a:t>
            </a:r>
          </a:p>
          <a:p>
            <a:pPr lvl="1"/>
            <a:r>
              <a:rPr lang="en-US" dirty="0">
                <a:latin typeface="Avenir Roman" panose="02000503020000020003" pitchFamily="2" charset="0"/>
              </a:rPr>
              <a:t>Customizations Ran in Full-Trust</a:t>
            </a:r>
          </a:p>
          <a:p>
            <a:pPr lvl="1"/>
            <a:r>
              <a:rPr lang="en-US" dirty="0">
                <a:latin typeface="Avenir Roman" panose="02000503020000020003" pitchFamily="2" charset="0"/>
              </a:rPr>
              <a:t>Manual Deployment</a:t>
            </a:r>
          </a:p>
        </p:txBody>
      </p:sp>
      <p:sp>
        <p:nvSpPr>
          <p:cNvPr id="4" name="Title 1">
            <a:extLst>
              <a:ext uri="{FF2B5EF4-FFF2-40B4-BE49-F238E27FC236}">
                <a16:creationId xmlns:a16="http://schemas.microsoft.com/office/drawing/2014/main" id="{339A098E-77DB-DF46-9835-2C58E5C27459}"/>
              </a:ext>
            </a:extLst>
          </p:cNvPr>
          <p:cNvSpPr txBox="1">
            <a:spLocks/>
          </p:cNvSpPr>
          <p:nvPr/>
        </p:nvSpPr>
        <p:spPr>
          <a:xfrm>
            <a:off x="838200" y="1690689"/>
            <a:ext cx="10515600" cy="7028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F8B92"/>
                </a:solidFill>
                <a:latin typeface="Avenir Medium" panose="02000503020000020003" pitchFamily="2" charset="0"/>
              </a:rPr>
              <a:t>History of SharePoint Development</a:t>
            </a:r>
          </a:p>
        </p:txBody>
      </p:sp>
    </p:spTree>
    <p:extLst>
      <p:ext uri="{BB962C8B-B14F-4D97-AF65-F5344CB8AC3E}">
        <p14:creationId xmlns:p14="http://schemas.microsoft.com/office/powerpoint/2010/main" val="3756947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267B-D4DF-9B4D-8D8D-BD413E71A255}"/>
              </a:ext>
            </a:extLst>
          </p:cNvPr>
          <p:cNvSpPr>
            <a:spLocks noGrp="1"/>
          </p:cNvSpPr>
          <p:nvPr>
            <p:ph type="title"/>
          </p:nvPr>
        </p:nvSpPr>
        <p:spPr/>
        <p:txBody>
          <a:bodyPr>
            <a:normAutofit/>
          </a:bodyPr>
          <a:lstStyle/>
          <a:p>
            <a:r>
              <a:rPr lang="en-US" dirty="0">
                <a:solidFill>
                  <a:srgbClr val="0F8B92"/>
                </a:solidFill>
                <a:latin typeface="Avenir Medium" panose="02000503020000020003" pitchFamily="2" charset="0"/>
              </a:rPr>
              <a:t>Why SharePoint Framework (</a:t>
            </a:r>
            <a:r>
              <a:rPr lang="en-US" dirty="0" err="1">
                <a:solidFill>
                  <a:srgbClr val="0F8B92"/>
                </a:solidFill>
                <a:latin typeface="Avenir Medium" panose="02000503020000020003" pitchFamily="2" charset="0"/>
              </a:rPr>
              <a:t>SPFx</a:t>
            </a:r>
            <a:r>
              <a:rPr lang="en-US" dirty="0">
                <a:solidFill>
                  <a:srgbClr val="0F8B92"/>
                </a:solidFill>
                <a:latin typeface="Avenir Medium" panose="02000503020000020003" pitchFamily="2" charset="0"/>
              </a:rPr>
              <a:t>)?</a:t>
            </a:r>
          </a:p>
        </p:txBody>
      </p:sp>
      <p:sp>
        <p:nvSpPr>
          <p:cNvPr id="3" name="Content Placeholder 2">
            <a:extLst>
              <a:ext uri="{FF2B5EF4-FFF2-40B4-BE49-F238E27FC236}">
                <a16:creationId xmlns:a16="http://schemas.microsoft.com/office/drawing/2014/main" id="{DA2051B4-5F8C-8E46-A059-470DFBB64E84}"/>
              </a:ext>
            </a:extLst>
          </p:cNvPr>
          <p:cNvSpPr>
            <a:spLocks noGrp="1"/>
          </p:cNvSpPr>
          <p:nvPr>
            <p:ph idx="1"/>
          </p:nvPr>
        </p:nvSpPr>
        <p:spPr>
          <a:xfrm>
            <a:off x="838200" y="2393577"/>
            <a:ext cx="10515600" cy="2958352"/>
          </a:xfrm>
        </p:spPr>
        <p:txBody>
          <a:bodyPr/>
          <a:lstStyle/>
          <a:p>
            <a:r>
              <a:rPr lang="en-US" dirty="0">
                <a:latin typeface="Avenir Roman" panose="02000503020000020003" pitchFamily="2" charset="0"/>
              </a:rPr>
              <a:t>Office SharePoint Server 2007</a:t>
            </a:r>
          </a:p>
          <a:p>
            <a:pPr marL="457200" lvl="1" indent="0">
              <a:buNone/>
            </a:pPr>
            <a:endParaRPr lang="en-US" dirty="0">
              <a:latin typeface="Avenir Roman" panose="02000503020000020003" pitchFamily="2" charset="0"/>
            </a:endParaRPr>
          </a:p>
          <a:p>
            <a:pPr lvl="1"/>
            <a:r>
              <a:rPr lang="en-US" dirty="0">
                <a:latin typeface="Avenir Roman" panose="02000503020000020003" pitchFamily="2" charset="0"/>
              </a:rPr>
              <a:t>Free version based WSS 3.0</a:t>
            </a:r>
          </a:p>
          <a:p>
            <a:pPr lvl="1"/>
            <a:r>
              <a:rPr lang="en-US" dirty="0">
                <a:latin typeface="Avenir Roman" panose="02000503020000020003" pitchFamily="2" charset="0"/>
              </a:rPr>
              <a:t>Server-side Only </a:t>
            </a:r>
          </a:p>
          <a:p>
            <a:pPr lvl="1"/>
            <a:r>
              <a:rPr lang="en-US" dirty="0">
                <a:latin typeface="Avenir Roman" panose="02000503020000020003" pitchFamily="2" charset="0"/>
              </a:rPr>
              <a:t>Full-Trust</a:t>
            </a:r>
          </a:p>
          <a:p>
            <a:pPr lvl="1"/>
            <a:r>
              <a:rPr lang="en-US" dirty="0">
                <a:latin typeface="Avenir Roman" panose="02000503020000020003" pitchFamily="2" charset="0"/>
              </a:rPr>
              <a:t>New Plugin Model: Features</a:t>
            </a:r>
          </a:p>
          <a:p>
            <a:pPr lvl="1"/>
            <a:r>
              <a:rPr lang="en-US" dirty="0">
                <a:latin typeface="Avenir Roman" panose="02000503020000020003" pitchFamily="2" charset="0"/>
              </a:rPr>
              <a:t>New Deployment Model: Solutions</a:t>
            </a:r>
          </a:p>
        </p:txBody>
      </p:sp>
      <p:sp>
        <p:nvSpPr>
          <p:cNvPr id="4" name="Title 1">
            <a:extLst>
              <a:ext uri="{FF2B5EF4-FFF2-40B4-BE49-F238E27FC236}">
                <a16:creationId xmlns:a16="http://schemas.microsoft.com/office/drawing/2014/main" id="{339A098E-77DB-DF46-9835-2C58E5C27459}"/>
              </a:ext>
            </a:extLst>
          </p:cNvPr>
          <p:cNvSpPr txBox="1">
            <a:spLocks/>
          </p:cNvSpPr>
          <p:nvPr/>
        </p:nvSpPr>
        <p:spPr>
          <a:xfrm>
            <a:off x="838200" y="1690689"/>
            <a:ext cx="10515600" cy="7028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F8B92"/>
                </a:solidFill>
                <a:latin typeface="Avenir Medium" panose="02000503020000020003" pitchFamily="2" charset="0"/>
              </a:rPr>
              <a:t>History of SharePoint Development</a:t>
            </a:r>
          </a:p>
        </p:txBody>
      </p:sp>
    </p:spTree>
    <p:extLst>
      <p:ext uri="{BB962C8B-B14F-4D97-AF65-F5344CB8AC3E}">
        <p14:creationId xmlns:p14="http://schemas.microsoft.com/office/powerpoint/2010/main" val="13480366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5138</TotalTime>
  <Words>999</Words>
  <Application>Microsoft Macintosh PowerPoint</Application>
  <PresentationFormat>Widescreen</PresentationFormat>
  <Paragraphs>228</Paragraphs>
  <Slides>22</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Avenir Medium</vt:lpstr>
      <vt:lpstr>Avenir Roman</vt:lpstr>
      <vt:lpstr>Calibri</vt:lpstr>
      <vt:lpstr>Calibri Light</vt:lpstr>
      <vt:lpstr>Segoe UI</vt:lpstr>
      <vt:lpstr>Segoe UI Black</vt:lpstr>
      <vt:lpstr>Segoe UI Light</vt:lpstr>
      <vt:lpstr>Office Theme</vt:lpstr>
      <vt:lpstr>PowerPoint Presentation</vt:lpstr>
      <vt:lpstr>PowerPoint Presentation</vt:lpstr>
      <vt:lpstr>PowerPoint Presentation</vt:lpstr>
      <vt:lpstr>Customizing Office 365 UI  with  SharePoint Framework (SPFx) &amp; SPFx Extensions</vt:lpstr>
      <vt:lpstr>Talk Layout</vt:lpstr>
      <vt:lpstr>PowerPoint Presentation</vt:lpstr>
      <vt:lpstr>Why SharePoint Framework (SPFx)?</vt:lpstr>
      <vt:lpstr>Why SharePoint Framework (SPFx)?</vt:lpstr>
      <vt:lpstr>Why SharePoint Framework (SPFx)?</vt:lpstr>
      <vt:lpstr>Why SharePoint Framework (SPFx)?</vt:lpstr>
      <vt:lpstr>Why SharePoint Framework (SPFx)?</vt:lpstr>
      <vt:lpstr>Development Environment Setup</vt:lpstr>
      <vt:lpstr>PowerPoint Presentation</vt:lpstr>
      <vt:lpstr>PowerPoint Presentation</vt:lpstr>
      <vt:lpstr>PowerPoint Presentation</vt:lpstr>
      <vt:lpstr>PowerPoint Presentation</vt:lpstr>
      <vt:lpstr>Development Environment Setup</vt:lpstr>
      <vt:lpstr>Demonstration</vt:lpstr>
      <vt:lpstr>Demonstration</vt:lpstr>
      <vt:lpstr>Questions????</vt:lpstr>
      <vt:lpstr>Useful Links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Customizing Office 365 UI  with  SharePoint Framework (SPFx) &amp; SPFx Extensions</dc:title>
  <dc:creator>Samuel M. Molahloe</dc:creator>
  <cp:lastModifiedBy>Samuel M. Molahloe</cp:lastModifiedBy>
  <cp:revision>44</cp:revision>
  <dcterms:created xsi:type="dcterms:W3CDTF">2019-04-01T19:18:53Z</dcterms:created>
  <dcterms:modified xsi:type="dcterms:W3CDTF">2019-04-06T05:52:53Z</dcterms:modified>
</cp:coreProperties>
</file>